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43"/>
  </p:notesMasterIdLst>
  <p:sldIdLst>
    <p:sldId id="262" r:id="rId3"/>
    <p:sldId id="465" r:id="rId4"/>
    <p:sldId id="492" r:id="rId5"/>
    <p:sldId id="502" r:id="rId6"/>
    <p:sldId id="506" r:id="rId7"/>
    <p:sldId id="493" r:id="rId8"/>
    <p:sldId id="499" r:id="rId9"/>
    <p:sldId id="370" r:id="rId10"/>
    <p:sldId id="503" r:id="rId11"/>
    <p:sldId id="495" r:id="rId12"/>
    <p:sldId id="494" r:id="rId13"/>
    <p:sldId id="505" r:id="rId14"/>
    <p:sldId id="484" r:id="rId15"/>
    <p:sldId id="500" r:id="rId16"/>
    <p:sldId id="504" r:id="rId17"/>
    <p:sldId id="501" r:id="rId18"/>
    <p:sldId id="470" r:id="rId19"/>
    <p:sldId id="471" r:id="rId20"/>
    <p:sldId id="472" r:id="rId21"/>
    <p:sldId id="473" r:id="rId22"/>
    <p:sldId id="474" r:id="rId23"/>
    <p:sldId id="466" r:id="rId24"/>
    <p:sldId id="467" r:id="rId25"/>
    <p:sldId id="469" r:id="rId26"/>
    <p:sldId id="486" r:id="rId27"/>
    <p:sldId id="489" r:id="rId28"/>
    <p:sldId id="490" r:id="rId29"/>
    <p:sldId id="475" r:id="rId30"/>
    <p:sldId id="481" r:id="rId31"/>
    <p:sldId id="485" r:id="rId32"/>
    <p:sldId id="477" r:id="rId33"/>
    <p:sldId id="478" r:id="rId34"/>
    <p:sldId id="329" r:id="rId35"/>
    <p:sldId id="487" r:id="rId36"/>
    <p:sldId id="497" r:id="rId37"/>
    <p:sldId id="498" r:id="rId38"/>
    <p:sldId id="480" r:id="rId39"/>
    <p:sldId id="488" r:id="rId40"/>
    <p:sldId id="507" r:id="rId41"/>
    <p:sldId id="4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6B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8" autoAdjust="0"/>
    <p:restoredTop sz="86515" autoAdjust="0"/>
  </p:normalViewPr>
  <p:slideViewPr>
    <p:cSldViewPr snapToGrid="0">
      <p:cViewPr varScale="1">
        <p:scale>
          <a:sx n="88" d="100"/>
          <a:sy n="88" d="100"/>
        </p:scale>
        <p:origin x="441"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821B1-C256-4FCA-AE17-4C7FE5B7ECE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5AB5208-5917-4CF5-A5A4-6DBFA3EAA9CF}">
      <dgm:prSet/>
      <dgm:spPr/>
      <dgm:t>
        <a:bodyPr/>
        <a:lstStyle/>
        <a:p>
          <a:pPr algn="ctr"/>
          <a:r>
            <a:rPr lang="en-US" dirty="0"/>
            <a:t>State of ASP.NET Core, .NET authentication</a:t>
          </a:r>
        </a:p>
      </dgm:t>
    </dgm:pt>
    <dgm:pt modelId="{82D4F558-7C54-4F8A-AC63-DA7C4B6F8E8F}" type="parTrans" cxnId="{7863BE8B-3DCB-46E2-A671-7C4578E62515}">
      <dgm:prSet/>
      <dgm:spPr/>
      <dgm:t>
        <a:bodyPr/>
        <a:lstStyle/>
        <a:p>
          <a:endParaRPr lang="en-US"/>
        </a:p>
      </dgm:t>
    </dgm:pt>
    <dgm:pt modelId="{CF942EB0-5823-4CD2-8082-44593E41AFBB}" type="sibTrans" cxnId="{7863BE8B-3DCB-46E2-A671-7C4578E62515}">
      <dgm:prSet/>
      <dgm:spPr/>
      <dgm:t>
        <a:bodyPr/>
        <a:lstStyle/>
        <a:p>
          <a:endParaRPr lang="en-US"/>
        </a:p>
      </dgm:t>
    </dgm:pt>
    <dgm:pt modelId="{703F7628-947C-4E2D-93A1-57412B53E0B8}">
      <dgm:prSet/>
      <dgm:spPr/>
      <dgm:t>
        <a:bodyPr/>
        <a:lstStyle/>
        <a:p>
          <a:pPr algn="ctr"/>
          <a:r>
            <a:rPr lang="en-US" dirty="0"/>
            <a:t>passkeys, FIDO2</a:t>
          </a:r>
        </a:p>
      </dgm:t>
    </dgm:pt>
    <dgm:pt modelId="{C549DC58-66D7-40D8-B684-A2296AA22D5D}" type="parTrans" cxnId="{609874F1-7B84-4FF9-BDEE-B2F225299FA1}">
      <dgm:prSet/>
      <dgm:spPr/>
      <dgm:t>
        <a:bodyPr/>
        <a:lstStyle/>
        <a:p>
          <a:endParaRPr lang="en-US"/>
        </a:p>
      </dgm:t>
    </dgm:pt>
    <dgm:pt modelId="{3296C7D8-3577-4E01-96D1-AE784895414C}" type="sibTrans" cxnId="{609874F1-7B84-4FF9-BDEE-B2F225299FA1}">
      <dgm:prSet/>
      <dgm:spPr/>
      <dgm:t>
        <a:bodyPr/>
        <a:lstStyle/>
        <a:p>
          <a:endParaRPr lang="en-US"/>
        </a:p>
      </dgm:t>
    </dgm:pt>
    <dgm:pt modelId="{5E135E26-A6BF-4B0E-909B-C505536AC7A9}">
      <dgm:prSet/>
      <dgm:spPr/>
      <dgm:t>
        <a:bodyPr/>
        <a:lstStyle/>
        <a:p>
          <a:pPr algn="ctr"/>
          <a:r>
            <a:rPr lang="en-US" dirty="0"/>
            <a:t>Self Sovereign Identity, E-ID Schweiz, </a:t>
          </a:r>
          <a:r>
            <a:rPr lang="en-US" dirty="0" err="1"/>
            <a:t>eIDAS</a:t>
          </a:r>
          <a:endParaRPr lang="en-GB" dirty="0"/>
        </a:p>
      </dgm:t>
    </dgm:pt>
    <dgm:pt modelId="{7D0A3ED1-0D3D-4E62-9BC9-C47EDD84D271}" type="parTrans" cxnId="{F2B35C42-C791-4955-8AB8-D99C7E406938}">
      <dgm:prSet/>
      <dgm:spPr/>
      <dgm:t>
        <a:bodyPr/>
        <a:lstStyle/>
        <a:p>
          <a:endParaRPr lang="en-US"/>
        </a:p>
      </dgm:t>
    </dgm:pt>
    <dgm:pt modelId="{9347D1A4-57A5-4E75-9266-F572C508E3C4}" type="sibTrans" cxnId="{F2B35C42-C791-4955-8AB8-D99C7E406938}">
      <dgm:prSet/>
      <dgm:spPr/>
      <dgm:t>
        <a:bodyPr/>
        <a:lstStyle/>
        <a:p>
          <a:endParaRPr lang="en-US"/>
        </a:p>
      </dgm:t>
    </dgm:pt>
    <dgm:pt modelId="{16AC28D2-BC69-4091-98DB-83080BEC73D3}">
      <dgm:prSet/>
      <dgm:spPr/>
      <dgm:t>
        <a:bodyPr/>
        <a:lstStyle/>
        <a:p>
          <a:pPr algn="ctr"/>
          <a:r>
            <a:rPr lang="en-US" b="0" i="0" dirty="0"/>
            <a:t>Some security recommendations</a:t>
          </a:r>
          <a:endParaRPr lang="en-GB" dirty="0"/>
        </a:p>
      </dgm:t>
    </dgm:pt>
    <dgm:pt modelId="{4C5BF67E-7DA7-4FEB-B707-D4C6025160FA}" type="parTrans" cxnId="{4A3D38D7-5BCD-40E2-9A59-AC7DA72BD69E}">
      <dgm:prSet/>
      <dgm:spPr/>
      <dgm:t>
        <a:bodyPr/>
        <a:lstStyle/>
        <a:p>
          <a:endParaRPr lang="en-US"/>
        </a:p>
      </dgm:t>
    </dgm:pt>
    <dgm:pt modelId="{D0DD7BCC-A591-4EB1-A29B-10FDD70AC5B7}" type="sibTrans" cxnId="{4A3D38D7-5BCD-40E2-9A59-AC7DA72BD69E}">
      <dgm:prSet/>
      <dgm:spPr/>
      <dgm:t>
        <a:bodyPr/>
        <a:lstStyle/>
        <a:p>
          <a:endParaRPr lang="en-US"/>
        </a:p>
      </dgm:t>
    </dgm:pt>
    <dgm:pt modelId="{3F08529D-B553-4472-885E-D276D91A2F06}">
      <dgm:prSet/>
      <dgm:spPr/>
      <dgm:t>
        <a:bodyPr/>
        <a:lstStyle/>
        <a:p>
          <a:pPr algn="ctr"/>
          <a:r>
            <a:rPr lang="en-US" dirty="0"/>
            <a:t>Trends from OAuth2 and OpenID Connect</a:t>
          </a:r>
        </a:p>
      </dgm:t>
    </dgm:pt>
    <dgm:pt modelId="{DFDE58AB-8A2A-428B-99B5-745D121CEB85}" type="parTrans" cxnId="{C733750A-E098-40E8-85CC-822F3B97872D}">
      <dgm:prSet/>
      <dgm:spPr/>
      <dgm:t>
        <a:bodyPr/>
        <a:lstStyle/>
        <a:p>
          <a:endParaRPr lang="en-US"/>
        </a:p>
      </dgm:t>
    </dgm:pt>
    <dgm:pt modelId="{71ED9F22-5B26-433B-8143-F478E17903DE}" type="sibTrans" cxnId="{C733750A-E098-40E8-85CC-822F3B97872D}">
      <dgm:prSet/>
      <dgm:spPr/>
      <dgm:t>
        <a:bodyPr/>
        <a:lstStyle/>
        <a:p>
          <a:endParaRPr lang="en-US"/>
        </a:p>
      </dgm:t>
    </dgm:pt>
    <dgm:pt modelId="{5BD96871-005C-47D0-8BBC-D745EC5326A9}" type="pres">
      <dgm:prSet presAssocID="{12C821B1-C256-4FCA-AE17-4C7FE5B7ECEA}" presName="linear" presStyleCnt="0">
        <dgm:presLayoutVars>
          <dgm:animLvl val="lvl"/>
          <dgm:resizeHandles val="exact"/>
        </dgm:presLayoutVars>
      </dgm:prSet>
      <dgm:spPr/>
    </dgm:pt>
    <dgm:pt modelId="{35F91E90-AA2A-4D6A-8664-9CA7FD7557DF}" type="pres">
      <dgm:prSet presAssocID="{D5AB5208-5917-4CF5-A5A4-6DBFA3EAA9CF}" presName="parentText" presStyleLbl="node1" presStyleIdx="0" presStyleCnt="5" custLinFactNeighborY="-40428">
        <dgm:presLayoutVars>
          <dgm:chMax val="0"/>
          <dgm:bulletEnabled val="1"/>
        </dgm:presLayoutVars>
      </dgm:prSet>
      <dgm:spPr/>
    </dgm:pt>
    <dgm:pt modelId="{7318BA4C-5EBA-4CA5-939B-D5F9C94A3B2D}" type="pres">
      <dgm:prSet presAssocID="{CF942EB0-5823-4CD2-8082-44593E41AFBB}" presName="spacer" presStyleCnt="0"/>
      <dgm:spPr/>
    </dgm:pt>
    <dgm:pt modelId="{112612A7-5BD7-472C-AEB2-3DD1E1675F70}" type="pres">
      <dgm:prSet presAssocID="{3F08529D-B553-4472-885E-D276D91A2F06}" presName="parentText" presStyleLbl="node1" presStyleIdx="1" presStyleCnt="5" custLinFactNeighborY="-29208">
        <dgm:presLayoutVars>
          <dgm:chMax val="0"/>
          <dgm:bulletEnabled val="1"/>
        </dgm:presLayoutVars>
      </dgm:prSet>
      <dgm:spPr/>
    </dgm:pt>
    <dgm:pt modelId="{2ADF5944-9BA6-4027-98AE-DDC4AA28B129}" type="pres">
      <dgm:prSet presAssocID="{71ED9F22-5B26-433B-8143-F478E17903DE}" presName="spacer" presStyleCnt="0"/>
      <dgm:spPr/>
    </dgm:pt>
    <dgm:pt modelId="{098AEADA-2BCF-42BB-88D1-4D43F2EE8A18}" type="pres">
      <dgm:prSet presAssocID="{703F7628-947C-4E2D-93A1-57412B53E0B8}" presName="parentText" presStyleLbl="node1" presStyleIdx="2" presStyleCnt="5" custLinFactNeighborY="-21620">
        <dgm:presLayoutVars>
          <dgm:chMax val="0"/>
          <dgm:bulletEnabled val="1"/>
        </dgm:presLayoutVars>
      </dgm:prSet>
      <dgm:spPr/>
    </dgm:pt>
    <dgm:pt modelId="{F45F1095-EEF4-43A0-8374-638D6C5184B7}" type="pres">
      <dgm:prSet presAssocID="{3296C7D8-3577-4E01-96D1-AE784895414C}" presName="spacer" presStyleCnt="0"/>
      <dgm:spPr/>
    </dgm:pt>
    <dgm:pt modelId="{5EB11629-2BA1-4B09-86BD-7FDD3E431001}" type="pres">
      <dgm:prSet presAssocID="{5E135E26-A6BF-4B0E-909B-C505536AC7A9}" presName="parentText" presStyleLbl="node1" presStyleIdx="3" presStyleCnt="5" custLinFactNeighborY="-9978">
        <dgm:presLayoutVars>
          <dgm:chMax val="0"/>
          <dgm:bulletEnabled val="1"/>
        </dgm:presLayoutVars>
      </dgm:prSet>
      <dgm:spPr/>
    </dgm:pt>
    <dgm:pt modelId="{48CE75E1-786D-43ED-B933-ED95BB94B9C0}" type="pres">
      <dgm:prSet presAssocID="{9347D1A4-57A5-4E75-9266-F572C508E3C4}" presName="spacer" presStyleCnt="0"/>
      <dgm:spPr/>
    </dgm:pt>
    <dgm:pt modelId="{6DDB03A4-9952-4589-BECD-B631A4F5A1AD}" type="pres">
      <dgm:prSet presAssocID="{16AC28D2-BC69-4091-98DB-83080BEC73D3}" presName="parentText" presStyleLbl="node1" presStyleIdx="4" presStyleCnt="5">
        <dgm:presLayoutVars>
          <dgm:chMax val="0"/>
          <dgm:bulletEnabled val="1"/>
        </dgm:presLayoutVars>
      </dgm:prSet>
      <dgm:spPr/>
    </dgm:pt>
  </dgm:ptLst>
  <dgm:cxnLst>
    <dgm:cxn modelId="{C733750A-E098-40E8-85CC-822F3B97872D}" srcId="{12C821B1-C256-4FCA-AE17-4C7FE5B7ECEA}" destId="{3F08529D-B553-4472-885E-D276D91A2F06}" srcOrd="1" destOrd="0" parTransId="{DFDE58AB-8A2A-428B-99B5-745D121CEB85}" sibTransId="{71ED9F22-5B26-433B-8143-F478E17903DE}"/>
    <dgm:cxn modelId="{B3589837-4D42-4DB8-AA8D-A00A0704BBDF}" type="presOf" srcId="{3F08529D-B553-4472-885E-D276D91A2F06}" destId="{112612A7-5BD7-472C-AEB2-3DD1E1675F70}" srcOrd="0" destOrd="0" presId="urn:microsoft.com/office/officeart/2005/8/layout/vList2"/>
    <dgm:cxn modelId="{F2B35C42-C791-4955-8AB8-D99C7E406938}" srcId="{12C821B1-C256-4FCA-AE17-4C7FE5B7ECEA}" destId="{5E135E26-A6BF-4B0E-909B-C505536AC7A9}" srcOrd="3" destOrd="0" parTransId="{7D0A3ED1-0D3D-4E62-9BC9-C47EDD84D271}" sibTransId="{9347D1A4-57A5-4E75-9266-F572C508E3C4}"/>
    <dgm:cxn modelId="{67B4C559-025C-46DC-AFA2-EAF5E7181684}" type="presOf" srcId="{16AC28D2-BC69-4091-98DB-83080BEC73D3}" destId="{6DDB03A4-9952-4589-BECD-B631A4F5A1AD}" srcOrd="0" destOrd="0" presId="urn:microsoft.com/office/officeart/2005/8/layout/vList2"/>
    <dgm:cxn modelId="{A7989881-7A3E-4D42-A71D-C6EF1EEA4004}" type="presOf" srcId="{703F7628-947C-4E2D-93A1-57412B53E0B8}" destId="{098AEADA-2BCF-42BB-88D1-4D43F2EE8A18}" srcOrd="0" destOrd="0" presId="urn:microsoft.com/office/officeart/2005/8/layout/vList2"/>
    <dgm:cxn modelId="{33F6DF83-020A-403F-B8DF-B9E2B7A0C243}" type="presOf" srcId="{D5AB5208-5917-4CF5-A5A4-6DBFA3EAA9CF}" destId="{35F91E90-AA2A-4D6A-8664-9CA7FD7557DF}" srcOrd="0" destOrd="0" presId="urn:microsoft.com/office/officeart/2005/8/layout/vList2"/>
    <dgm:cxn modelId="{7863BE8B-3DCB-46E2-A671-7C4578E62515}" srcId="{12C821B1-C256-4FCA-AE17-4C7FE5B7ECEA}" destId="{D5AB5208-5917-4CF5-A5A4-6DBFA3EAA9CF}" srcOrd="0" destOrd="0" parTransId="{82D4F558-7C54-4F8A-AC63-DA7C4B6F8E8F}" sibTransId="{CF942EB0-5823-4CD2-8082-44593E41AFBB}"/>
    <dgm:cxn modelId="{1D95D3C0-FB00-429A-9C32-6D2D2936A832}" type="presOf" srcId="{5E135E26-A6BF-4B0E-909B-C505536AC7A9}" destId="{5EB11629-2BA1-4B09-86BD-7FDD3E431001}" srcOrd="0" destOrd="0" presId="urn:microsoft.com/office/officeart/2005/8/layout/vList2"/>
    <dgm:cxn modelId="{4A3D38D7-5BCD-40E2-9A59-AC7DA72BD69E}" srcId="{12C821B1-C256-4FCA-AE17-4C7FE5B7ECEA}" destId="{16AC28D2-BC69-4091-98DB-83080BEC73D3}" srcOrd="4" destOrd="0" parTransId="{4C5BF67E-7DA7-4FEB-B707-D4C6025160FA}" sibTransId="{D0DD7BCC-A591-4EB1-A29B-10FDD70AC5B7}"/>
    <dgm:cxn modelId="{DFC252DF-FD4D-406D-88FC-EB96896C54B1}" type="presOf" srcId="{12C821B1-C256-4FCA-AE17-4C7FE5B7ECEA}" destId="{5BD96871-005C-47D0-8BBC-D745EC5326A9}" srcOrd="0" destOrd="0" presId="urn:microsoft.com/office/officeart/2005/8/layout/vList2"/>
    <dgm:cxn modelId="{609874F1-7B84-4FF9-BDEE-B2F225299FA1}" srcId="{12C821B1-C256-4FCA-AE17-4C7FE5B7ECEA}" destId="{703F7628-947C-4E2D-93A1-57412B53E0B8}" srcOrd="2" destOrd="0" parTransId="{C549DC58-66D7-40D8-B684-A2296AA22D5D}" sibTransId="{3296C7D8-3577-4E01-96D1-AE784895414C}"/>
    <dgm:cxn modelId="{A5089365-5BE2-4660-9CE9-F36BC053D40A}" type="presParOf" srcId="{5BD96871-005C-47D0-8BBC-D745EC5326A9}" destId="{35F91E90-AA2A-4D6A-8664-9CA7FD7557DF}" srcOrd="0" destOrd="0" presId="urn:microsoft.com/office/officeart/2005/8/layout/vList2"/>
    <dgm:cxn modelId="{6A10AD7D-96AC-4032-AD16-CDB5A4289B8E}" type="presParOf" srcId="{5BD96871-005C-47D0-8BBC-D745EC5326A9}" destId="{7318BA4C-5EBA-4CA5-939B-D5F9C94A3B2D}" srcOrd="1" destOrd="0" presId="urn:microsoft.com/office/officeart/2005/8/layout/vList2"/>
    <dgm:cxn modelId="{EBA583FA-9466-4A8B-9B41-633B8399D23C}" type="presParOf" srcId="{5BD96871-005C-47D0-8BBC-D745EC5326A9}" destId="{112612A7-5BD7-472C-AEB2-3DD1E1675F70}" srcOrd="2" destOrd="0" presId="urn:microsoft.com/office/officeart/2005/8/layout/vList2"/>
    <dgm:cxn modelId="{1BCDA6A3-9356-4931-B0C2-20AD7431F3E5}" type="presParOf" srcId="{5BD96871-005C-47D0-8BBC-D745EC5326A9}" destId="{2ADF5944-9BA6-4027-98AE-DDC4AA28B129}" srcOrd="3" destOrd="0" presId="urn:microsoft.com/office/officeart/2005/8/layout/vList2"/>
    <dgm:cxn modelId="{452C5610-7C18-40C0-BCCD-D58220EB6E61}" type="presParOf" srcId="{5BD96871-005C-47D0-8BBC-D745EC5326A9}" destId="{098AEADA-2BCF-42BB-88D1-4D43F2EE8A18}" srcOrd="4" destOrd="0" presId="urn:microsoft.com/office/officeart/2005/8/layout/vList2"/>
    <dgm:cxn modelId="{8CB5E361-BBE4-4A84-A289-81FC8B2422EA}" type="presParOf" srcId="{5BD96871-005C-47D0-8BBC-D745EC5326A9}" destId="{F45F1095-EEF4-43A0-8374-638D6C5184B7}" srcOrd="5" destOrd="0" presId="urn:microsoft.com/office/officeart/2005/8/layout/vList2"/>
    <dgm:cxn modelId="{D21427DC-C1E0-435B-82D4-2A737B7DA885}" type="presParOf" srcId="{5BD96871-005C-47D0-8BBC-D745EC5326A9}" destId="{5EB11629-2BA1-4B09-86BD-7FDD3E431001}" srcOrd="6" destOrd="0" presId="urn:microsoft.com/office/officeart/2005/8/layout/vList2"/>
    <dgm:cxn modelId="{957D54F7-4C70-41DC-8CA0-D3AE614FA59E}" type="presParOf" srcId="{5BD96871-005C-47D0-8BBC-D745EC5326A9}" destId="{48CE75E1-786D-43ED-B933-ED95BB94B9C0}" srcOrd="7" destOrd="0" presId="urn:microsoft.com/office/officeart/2005/8/layout/vList2"/>
    <dgm:cxn modelId="{7951E438-8980-45BC-BA22-FC8D3D76D1CF}" type="presParOf" srcId="{5BD96871-005C-47D0-8BBC-D745EC5326A9}" destId="{6DDB03A4-9952-4589-BECD-B631A4F5A1A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1E90-AA2A-4D6A-8664-9CA7FD7557DF}">
      <dsp:nvSpPr>
        <dsp:cNvPr id="0" name=""/>
        <dsp:cNvSpPr/>
      </dsp:nvSpPr>
      <dsp:spPr>
        <a:xfrm>
          <a:off x="0" y="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State of ASP.NET Core, .NET authentication</a:t>
          </a:r>
        </a:p>
      </dsp:txBody>
      <dsp:txXfrm>
        <a:off x="38638" y="38638"/>
        <a:ext cx="10827790" cy="714229"/>
      </dsp:txXfrm>
    </dsp:sp>
    <dsp:sp modelId="{112612A7-5BD7-472C-AEB2-3DD1E1675F70}">
      <dsp:nvSpPr>
        <dsp:cNvPr id="0" name=""/>
        <dsp:cNvSpPr/>
      </dsp:nvSpPr>
      <dsp:spPr>
        <a:xfrm>
          <a:off x="0" y="886934"/>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Trends from OAuth2 and OpenID Connect</a:t>
          </a:r>
        </a:p>
      </dsp:txBody>
      <dsp:txXfrm>
        <a:off x="38638" y="925572"/>
        <a:ext cx="10827790" cy="714229"/>
      </dsp:txXfrm>
    </dsp:sp>
    <dsp:sp modelId="{098AEADA-2BCF-42BB-88D1-4D43F2EE8A18}">
      <dsp:nvSpPr>
        <dsp:cNvPr id="0" name=""/>
        <dsp:cNvSpPr/>
      </dsp:nvSpPr>
      <dsp:spPr>
        <a:xfrm>
          <a:off x="0" y="178069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passkeys, FIDO2</a:t>
          </a:r>
        </a:p>
      </dsp:txBody>
      <dsp:txXfrm>
        <a:off x="38638" y="1819328"/>
        <a:ext cx="10827790" cy="714229"/>
      </dsp:txXfrm>
    </dsp:sp>
    <dsp:sp modelId="{5EB11629-2BA1-4B09-86BD-7FDD3E431001}">
      <dsp:nvSpPr>
        <dsp:cNvPr id="0" name=""/>
        <dsp:cNvSpPr/>
      </dsp:nvSpPr>
      <dsp:spPr>
        <a:xfrm>
          <a:off x="0" y="2678300"/>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Self Sovereign Identity, E-ID Schweiz, </a:t>
          </a:r>
          <a:r>
            <a:rPr lang="en-US" sz="3300" kern="1200" dirty="0" err="1"/>
            <a:t>eIDAS</a:t>
          </a:r>
          <a:endParaRPr lang="en-GB" sz="3300" kern="1200" dirty="0"/>
        </a:p>
      </dsp:txBody>
      <dsp:txXfrm>
        <a:off x="38638" y="2716938"/>
        <a:ext cx="10827790" cy="714229"/>
      </dsp:txXfrm>
    </dsp:sp>
    <dsp:sp modelId="{6DDB03A4-9952-4589-BECD-B631A4F5A1AD}">
      <dsp:nvSpPr>
        <dsp:cNvPr id="0" name=""/>
        <dsp:cNvSpPr/>
      </dsp:nvSpPr>
      <dsp:spPr>
        <a:xfrm>
          <a:off x="0" y="3574328"/>
          <a:ext cx="10905066" cy="79150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0" i="0" kern="1200" dirty="0"/>
            <a:t>Some security recommendations</a:t>
          </a:r>
          <a:endParaRPr lang="en-GB" sz="3300" kern="1200" dirty="0"/>
        </a:p>
      </dsp:txBody>
      <dsp:txXfrm>
        <a:off x="38638" y="3612966"/>
        <a:ext cx="10827790"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A31D0-8CDF-43F4-93E5-6D9BCDB96118}" type="datetimeFigureOut">
              <a:rPr lang="de-DE" smtClean="0"/>
              <a:t>28.08.2023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297D-EACB-4E51-9E3D-1BFE2F3F6E1E}" type="slidenum">
              <a:rPr lang="de-DE" smtClean="0"/>
              <a:t>‹#›</a:t>
            </a:fld>
            <a:endParaRPr lang="de-DE"/>
          </a:p>
        </p:txBody>
      </p:sp>
    </p:spTree>
    <p:extLst>
      <p:ext uri="{BB962C8B-B14F-4D97-AF65-F5344CB8AC3E}">
        <p14:creationId xmlns:p14="http://schemas.microsoft.com/office/powerpoint/2010/main" val="422627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a:t>
            </a:fld>
            <a:endParaRPr lang="de-DE"/>
          </a:p>
        </p:txBody>
      </p:sp>
    </p:spTree>
    <p:extLst>
      <p:ext uri="{BB962C8B-B14F-4D97-AF65-F5344CB8AC3E}">
        <p14:creationId xmlns:p14="http://schemas.microsoft.com/office/powerpoint/2010/main" val="23577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17</a:t>
            </a:fld>
            <a:endParaRPr lang="de-DE"/>
          </a:p>
        </p:txBody>
      </p:sp>
    </p:spTree>
    <p:extLst>
      <p:ext uri="{BB962C8B-B14F-4D97-AF65-F5344CB8AC3E}">
        <p14:creationId xmlns:p14="http://schemas.microsoft.com/office/powerpoint/2010/main" val="236493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20</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21</a:t>
            </a:fld>
            <a:endParaRPr lang="de-DE"/>
          </a:p>
        </p:txBody>
      </p:sp>
    </p:spTree>
    <p:extLst>
      <p:ext uri="{BB962C8B-B14F-4D97-AF65-F5344CB8AC3E}">
        <p14:creationId xmlns:p14="http://schemas.microsoft.com/office/powerpoint/2010/main" val="400685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22</a:t>
            </a:fld>
            <a:endParaRPr lang="de-DE"/>
          </a:p>
        </p:txBody>
      </p:sp>
    </p:spTree>
    <p:extLst>
      <p:ext uri="{BB962C8B-B14F-4D97-AF65-F5344CB8AC3E}">
        <p14:creationId xmlns:p14="http://schemas.microsoft.com/office/powerpoint/2010/main" val="4065459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23</a:t>
            </a:fld>
            <a:endParaRPr lang="de-DE"/>
          </a:p>
        </p:txBody>
      </p:sp>
    </p:spTree>
    <p:extLst>
      <p:ext uri="{BB962C8B-B14F-4D97-AF65-F5344CB8AC3E}">
        <p14:creationId xmlns:p14="http://schemas.microsoft.com/office/powerpoint/2010/main" val="1020217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24</a:t>
            </a:fld>
            <a:endParaRPr lang="de-DE"/>
          </a:p>
        </p:txBody>
      </p:sp>
    </p:spTree>
    <p:extLst>
      <p:ext uri="{BB962C8B-B14F-4D97-AF65-F5344CB8AC3E}">
        <p14:creationId xmlns:p14="http://schemas.microsoft.com/office/powerpoint/2010/main" val="3639160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24292F"/>
                </a:solidFill>
                <a:effectLst/>
                <a:latin typeface="-apple-system"/>
              </a:rPr>
              <a:t>Is the PoC (future E-ID) built using the legacy Hyperledger Aries specifications?</a:t>
            </a:r>
          </a:p>
          <a:p>
            <a:pPr algn="l">
              <a:buFont typeface="+mj-lt"/>
              <a:buAutoNum type="arabicPeriod"/>
            </a:pPr>
            <a:r>
              <a:rPr lang="en-US" b="0" i="0" dirty="0">
                <a:solidFill>
                  <a:srgbClr val="24292F"/>
                </a:solidFill>
                <a:effectLst/>
                <a:latin typeface="-apple-system"/>
              </a:rPr>
              <a:t>Is </a:t>
            </a:r>
            <a:r>
              <a:rPr lang="en-US" b="0" i="0" dirty="0" err="1">
                <a:solidFill>
                  <a:srgbClr val="24292F"/>
                </a:solidFill>
                <a:effectLst/>
                <a:latin typeface="-apple-system"/>
              </a:rPr>
              <a:t>Didcomm</a:t>
            </a:r>
            <a:r>
              <a:rPr lang="en-US" b="0" i="0" dirty="0">
                <a:solidFill>
                  <a:srgbClr val="24292F"/>
                </a:solidFill>
                <a:effectLst/>
                <a:latin typeface="-apple-system"/>
              </a:rPr>
              <a:t> V1, </a:t>
            </a:r>
            <a:r>
              <a:rPr lang="en-US" b="0" i="0" dirty="0" err="1">
                <a:solidFill>
                  <a:srgbClr val="24292F"/>
                </a:solidFill>
                <a:effectLst/>
                <a:latin typeface="-apple-system"/>
              </a:rPr>
              <a:t>Didcomm</a:t>
            </a:r>
            <a:r>
              <a:rPr lang="en-US" b="0" i="0" dirty="0">
                <a:solidFill>
                  <a:srgbClr val="24292F"/>
                </a:solidFill>
                <a:effectLst/>
                <a:latin typeface="-apple-system"/>
              </a:rPr>
              <a:t> V2, SIOP supported (PoC and future E-ID)? (</a:t>
            </a:r>
            <a:r>
              <a:rPr lang="en-US" b="0" i="0" dirty="0" err="1">
                <a:solidFill>
                  <a:srgbClr val="24292F"/>
                </a:solidFill>
                <a:effectLst/>
                <a:latin typeface="-apple-system"/>
              </a:rPr>
              <a:t>Didcomm</a:t>
            </a:r>
            <a:r>
              <a:rPr lang="en-US" b="0" i="0" dirty="0">
                <a:solidFill>
                  <a:srgbClr val="24292F"/>
                </a:solidFill>
                <a:effectLst/>
                <a:latin typeface="-apple-system"/>
              </a:rPr>
              <a:t> V2, SIOP must be supported if you want interop.)</a:t>
            </a:r>
          </a:p>
          <a:p>
            <a:pPr algn="l">
              <a:buFont typeface="+mj-lt"/>
              <a:buAutoNum type="arabicPeriod"/>
            </a:pPr>
            <a:r>
              <a:rPr lang="en-US" b="0" i="0" dirty="0">
                <a:solidFill>
                  <a:srgbClr val="24292F"/>
                </a:solidFill>
                <a:effectLst/>
                <a:latin typeface="-apple-system"/>
              </a:rPr>
              <a:t>How do you prevent phishing (Scanning a </a:t>
            </a:r>
            <a:r>
              <a:rPr lang="en-US" b="0" i="0" dirty="0" err="1">
                <a:solidFill>
                  <a:srgbClr val="24292F"/>
                </a:solidFill>
                <a:effectLst/>
                <a:latin typeface="-apple-system"/>
              </a:rPr>
              <a:t>QRCode</a:t>
            </a:r>
            <a:r>
              <a:rPr lang="en-US" b="0" i="0" dirty="0">
                <a:solidFill>
                  <a:srgbClr val="24292F"/>
                </a:solidFill>
                <a:effectLst/>
                <a:latin typeface="-apple-system"/>
              </a:rPr>
              <a:t> to start any process is not safe, phishing resistant authentication is required for most business flows)</a:t>
            </a:r>
          </a:p>
          <a:p>
            <a:pPr algn="l">
              <a:buFont typeface="+mj-lt"/>
              <a:buAutoNum type="arabicPeriod"/>
            </a:pPr>
            <a:r>
              <a:rPr lang="en-US" b="0" i="0" dirty="0">
                <a:solidFill>
                  <a:srgbClr val="24292F"/>
                </a:solidFill>
                <a:effectLst/>
                <a:latin typeface="-apple-system"/>
              </a:rPr>
              <a:t>What VC specifications will be supported? BBS+? </a:t>
            </a:r>
            <a:r>
              <a:rPr lang="en-US" b="0" i="0" dirty="0" err="1">
                <a:solidFill>
                  <a:srgbClr val="24292F"/>
                </a:solidFill>
                <a:effectLst/>
                <a:latin typeface="-apple-system"/>
              </a:rPr>
              <a:t>etc</a:t>
            </a:r>
            <a:endParaRPr lang="en-US" b="0" i="0" dirty="0">
              <a:solidFill>
                <a:srgbClr val="24292F"/>
              </a:solidFill>
              <a:effectLst/>
              <a:latin typeface="-apple-system"/>
            </a:endParaRPr>
          </a:p>
          <a:p>
            <a:pPr algn="l">
              <a:buFont typeface="+mj-lt"/>
              <a:buAutoNum type="arabicPeriod"/>
            </a:pPr>
            <a:r>
              <a:rPr lang="en-US" b="0" i="0" dirty="0">
                <a:solidFill>
                  <a:srgbClr val="24292F"/>
                </a:solidFill>
                <a:effectLst/>
                <a:latin typeface="-apple-system"/>
              </a:rPr>
              <a:t>How do you replace your mobile device in a secure way? (technical process details)</a:t>
            </a:r>
          </a:p>
          <a:p>
            <a:pPr algn="l">
              <a:buFont typeface="+mj-lt"/>
              <a:buAutoNum type="arabicPeriod"/>
            </a:pPr>
            <a:r>
              <a:rPr lang="en-US" b="0" i="0" dirty="0">
                <a:solidFill>
                  <a:srgbClr val="24292F"/>
                </a:solidFill>
                <a:effectLst/>
                <a:latin typeface="-apple-system"/>
              </a:rPr>
              <a:t>How do you technically implement a wallet (open specifications or a monopoly for the team creating the Bund wallet)?</a:t>
            </a:r>
          </a:p>
          <a:p>
            <a:pPr algn="l">
              <a:buFont typeface="+mj-lt"/>
              <a:buAutoNum type="arabicPeriod"/>
            </a:pPr>
            <a:r>
              <a:rPr lang="en-US" b="0" i="0" dirty="0">
                <a:solidFill>
                  <a:srgbClr val="24292F"/>
                </a:solidFill>
                <a:effectLst/>
                <a:latin typeface="-apple-system"/>
              </a:rPr>
              <a:t>How to you technically create a Verifier? (open specifications or are we forced to use ledger X from Company X)?</a:t>
            </a:r>
          </a:p>
          <a:p>
            <a:pPr algn="l">
              <a:buFont typeface="+mj-lt"/>
              <a:buAutoNum type="arabicPeriod"/>
            </a:pPr>
            <a:r>
              <a:rPr lang="en-US" b="0" i="0" dirty="0">
                <a:solidFill>
                  <a:srgbClr val="24292F"/>
                </a:solidFill>
                <a:effectLst/>
                <a:latin typeface="-apple-system"/>
              </a:rPr>
              <a:t>How do you invalidate a wallet which was stolen or is being abused?</a:t>
            </a:r>
          </a:p>
          <a:p>
            <a:pPr algn="l">
              <a:buFont typeface="+mj-lt"/>
              <a:buAutoNum type="arabicPeriod"/>
            </a:pPr>
            <a:r>
              <a:rPr lang="en-US" b="0" i="0" dirty="0">
                <a:solidFill>
                  <a:srgbClr val="24292F"/>
                </a:solidFill>
                <a:effectLst/>
                <a:latin typeface="-apple-system"/>
              </a:rPr>
              <a:t>How do you protect users from over consent credential theft? (some type of technical solution and law solution is probably required)</a:t>
            </a:r>
          </a:p>
          <a:p>
            <a:pPr algn="l">
              <a:buFont typeface="+mj-lt"/>
              <a:buAutoNum type="arabicPeriod"/>
            </a:pPr>
            <a:r>
              <a:rPr lang="en-US" b="0" i="0" dirty="0">
                <a:solidFill>
                  <a:srgbClr val="24292F"/>
                </a:solidFill>
                <a:effectLst/>
                <a:latin typeface="-apple-system"/>
              </a:rPr>
              <a:t>How does the user authenticate into his/her wallet? (technical specifications that will be supported)</a:t>
            </a:r>
          </a:p>
          <a:p>
            <a:pPr algn="l">
              <a:buFont typeface="+mj-lt"/>
              <a:buAutoNum type="arabicPeriod"/>
            </a:pPr>
            <a:r>
              <a:rPr lang="en-US" b="0" i="0" dirty="0">
                <a:solidFill>
                  <a:srgbClr val="24292F"/>
                </a:solidFill>
                <a:effectLst/>
                <a:latin typeface="-apple-system"/>
              </a:rPr>
              <a:t>How do you invalidate a set of VCs from a wallet? (kid turns 18 and is fighting with the parents use case )</a:t>
            </a:r>
          </a:p>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25</a:t>
            </a:fld>
            <a:endParaRPr lang="de-DE"/>
          </a:p>
        </p:txBody>
      </p:sp>
    </p:spTree>
    <p:extLst>
      <p:ext uri="{BB962C8B-B14F-4D97-AF65-F5344CB8AC3E}">
        <p14:creationId xmlns:p14="http://schemas.microsoft.com/office/powerpoint/2010/main" val="329555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28</a:t>
            </a:fld>
            <a:endParaRPr lang="de-DE"/>
          </a:p>
        </p:txBody>
      </p:sp>
    </p:spTree>
    <p:extLst>
      <p:ext uri="{BB962C8B-B14F-4D97-AF65-F5344CB8AC3E}">
        <p14:creationId xmlns:p14="http://schemas.microsoft.com/office/powerpoint/2010/main" val="22024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29</a:t>
            </a:fld>
            <a:endParaRPr lang="de-DE"/>
          </a:p>
        </p:txBody>
      </p:sp>
    </p:spTree>
    <p:extLst>
      <p:ext uri="{BB962C8B-B14F-4D97-AF65-F5344CB8AC3E}">
        <p14:creationId xmlns:p14="http://schemas.microsoft.com/office/powerpoint/2010/main" val="361366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30</a:t>
            </a:fld>
            <a:endParaRPr lang="de-DE"/>
          </a:p>
        </p:txBody>
      </p:sp>
    </p:spTree>
    <p:extLst>
      <p:ext uri="{BB962C8B-B14F-4D97-AF65-F5344CB8AC3E}">
        <p14:creationId xmlns:p14="http://schemas.microsoft.com/office/powerpoint/2010/main" val="117067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a:t>
            </a:fld>
            <a:endParaRPr lang="de-DE"/>
          </a:p>
        </p:txBody>
      </p:sp>
    </p:spTree>
    <p:extLst>
      <p:ext uri="{BB962C8B-B14F-4D97-AF65-F5344CB8AC3E}">
        <p14:creationId xmlns:p14="http://schemas.microsoft.com/office/powerpoint/2010/main" val="3083666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31</a:t>
            </a:fld>
            <a:endParaRPr lang="de-DE"/>
          </a:p>
        </p:txBody>
      </p:sp>
    </p:spTree>
    <p:extLst>
      <p:ext uri="{BB962C8B-B14F-4D97-AF65-F5344CB8AC3E}">
        <p14:creationId xmlns:p14="http://schemas.microsoft.com/office/powerpoint/2010/main" val="12819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explicitly (Never trust, always verify)</a:t>
            </a:r>
          </a:p>
          <a:p>
            <a:r>
              <a:rPr lang="en-US" dirty="0"/>
              <a:t>Least privilege (Blast radius)</a:t>
            </a:r>
          </a:p>
          <a:p>
            <a:r>
              <a:rPr lang="en-US" dirty="0"/>
              <a:t>Assume breach</a:t>
            </a:r>
          </a:p>
          <a:p>
            <a:r>
              <a:rPr lang="en-US" dirty="0"/>
              <a:t>Continuous evaluation</a:t>
            </a:r>
          </a:p>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32</a:t>
            </a:fld>
            <a:endParaRPr lang="de-DE"/>
          </a:p>
        </p:txBody>
      </p:sp>
    </p:spTree>
    <p:extLst>
      <p:ext uri="{BB962C8B-B14F-4D97-AF65-F5344CB8AC3E}">
        <p14:creationId xmlns:p14="http://schemas.microsoft.com/office/powerpoint/2010/main" val="283588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33</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34</a:t>
            </a:fld>
            <a:endParaRPr lang="de-DE"/>
          </a:p>
        </p:txBody>
      </p:sp>
    </p:spTree>
    <p:extLst>
      <p:ext uri="{BB962C8B-B14F-4D97-AF65-F5344CB8AC3E}">
        <p14:creationId xmlns:p14="http://schemas.microsoft.com/office/powerpoint/2010/main" val="3773738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35</a:t>
            </a:fld>
            <a:endParaRPr lang="de-DE"/>
          </a:p>
        </p:txBody>
      </p:sp>
    </p:spTree>
    <p:extLst>
      <p:ext uri="{BB962C8B-B14F-4D97-AF65-F5344CB8AC3E}">
        <p14:creationId xmlns:p14="http://schemas.microsoft.com/office/powerpoint/2010/main" val="2882891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36</a:t>
            </a:fld>
            <a:endParaRPr lang="de-DE"/>
          </a:p>
        </p:txBody>
      </p:sp>
    </p:spTree>
    <p:extLst>
      <p:ext uri="{BB962C8B-B14F-4D97-AF65-F5344CB8AC3E}">
        <p14:creationId xmlns:p14="http://schemas.microsoft.com/office/powerpoint/2010/main" val="1359597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37</a:t>
            </a:fld>
            <a:endParaRPr lang="de-DE"/>
          </a:p>
        </p:txBody>
      </p:sp>
    </p:spTree>
    <p:extLst>
      <p:ext uri="{BB962C8B-B14F-4D97-AF65-F5344CB8AC3E}">
        <p14:creationId xmlns:p14="http://schemas.microsoft.com/office/powerpoint/2010/main" val="3831042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38</a:t>
            </a:fld>
            <a:endParaRPr lang="de-DE"/>
          </a:p>
        </p:txBody>
      </p:sp>
    </p:spTree>
    <p:extLst>
      <p:ext uri="{BB962C8B-B14F-4D97-AF65-F5344CB8AC3E}">
        <p14:creationId xmlns:p14="http://schemas.microsoft.com/office/powerpoint/2010/main" val="1315850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39</a:t>
            </a:fld>
            <a:endParaRPr lang="de-DE"/>
          </a:p>
        </p:txBody>
      </p:sp>
    </p:spTree>
    <p:extLst>
      <p:ext uri="{BB962C8B-B14F-4D97-AF65-F5344CB8AC3E}">
        <p14:creationId xmlns:p14="http://schemas.microsoft.com/office/powerpoint/2010/main" val="820328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40</a:t>
            </a:fld>
            <a:endParaRPr lang="de-DE"/>
          </a:p>
        </p:txBody>
      </p:sp>
    </p:spTree>
    <p:extLst>
      <p:ext uri="{BB962C8B-B14F-4D97-AF65-F5344CB8AC3E}">
        <p14:creationId xmlns:p14="http://schemas.microsoft.com/office/powerpoint/2010/main" val="1072602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a:t>
            </a:fld>
            <a:endParaRPr lang="de-DE"/>
          </a:p>
        </p:txBody>
      </p:sp>
    </p:spTree>
    <p:extLst>
      <p:ext uri="{BB962C8B-B14F-4D97-AF65-F5344CB8AC3E}">
        <p14:creationId xmlns:p14="http://schemas.microsoft.com/office/powerpoint/2010/main" val="75418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a:t>
            </a:fld>
            <a:endParaRPr lang="de-DE"/>
          </a:p>
        </p:txBody>
      </p:sp>
    </p:spTree>
    <p:extLst>
      <p:ext uri="{BB962C8B-B14F-4D97-AF65-F5344CB8AC3E}">
        <p14:creationId xmlns:p14="http://schemas.microsoft.com/office/powerpoint/2010/main" val="282776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5</a:t>
            </a:fld>
            <a:endParaRPr lang="de-DE"/>
          </a:p>
        </p:txBody>
      </p:sp>
    </p:spTree>
    <p:extLst>
      <p:ext uri="{BB962C8B-B14F-4D97-AF65-F5344CB8AC3E}">
        <p14:creationId xmlns:p14="http://schemas.microsoft.com/office/powerpoint/2010/main" val="387018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10</a:t>
            </a:fld>
            <a:endParaRPr lang="de-DE"/>
          </a:p>
        </p:txBody>
      </p:sp>
    </p:spTree>
    <p:extLst>
      <p:ext uri="{BB962C8B-B14F-4D97-AF65-F5344CB8AC3E}">
        <p14:creationId xmlns:p14="http://schemas.microsoft.com/office/powerpoint/2010/main" val="329434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13</a:t>
            </a:fld>
            <a:endParaRPr lang="de-DE"/>
          </a:p>
        </p:txBody>
      </p:sp>
    </p:spTree>
    <p:extLst>
      <p:ext uri="{BB962C8B-B14F-4D97-AF65-F5344CB8AC3E}">
        <p14:creationId xmlns:p14="http://schemas.microsoft.com/office/powerpoint/2010/main" val="158533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14</a:t>
            </a:fld>
            <a:endParaRPr lang="de-DE"/>
          </a:p>
        </p:txBody>
      </p:sp>
    </p:spTree>
    <p:extLst>
      <p:ext uri="{BB962C8B-B14F-4D97-AF65-F5344CB8AC3E}">
        <p14:creationId xmlns:p14="http://schemas.microsoft.com/office/powerpoint/2010/main" val="2282142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15</a:t>
            </a:fld>
            <a:endParaRPr lang="de-DE"/>
          </a:p>
        </p:txBody>
      </p:sp>
    </p:spTree>
    <p:extLst>
      <p:ext uri="{BB962C8B-B14F-4D97-AF65-F5344CB8AC3E}">
        <p14:creationId xmlns:p14="http://schemas.microsoft.com/office/powerpoint/2010/main" val="155537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6128-3EB4-4BD5-9D0A-C9C33607B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DD15D-31BB-44E8-B911-A477E234A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3BCA3-60AA-4BA6-AF18-4552FD00B0DE}"/>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1028AD00-CEED-4D12-B63D-673E3EF5F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FCDDB4-5581-4079-B56B-8337593000A9}"/>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604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79DB-5F1A-4E80-8BA4-8C1CC5E98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ECFA9-E98E-44B7-A027-D99FED5CD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39B1B-9968-4C05-9C2B-1E8804BC6D70}"/>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F09E5408-D3AA-41F0-8279-DF9C7B944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592D2-96B1-4FB7-A172-D396E1C92A8D}"/>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4397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C65A4-56D0-408B-B203-07D547A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6DEC1-0B2A-445E-B421-70EE710D8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A3EE-B2C5-4CDC-807E-ED54BB23CB0B}"/>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5369390D-FEF0-4F0E-B05D-41DB9C945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7D57A0-02A4-45D5-B2F1-DAD499BB6943}"/>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09919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endParaRPr lang="en-GB"/>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322526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035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DE80-1F6A-4B29-A0AE-8CF26167D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AA7CB-881C-44A4-9268-01904FE49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3224F-9C4E-46FF-840A-FF4E6FBC2FEA}"/>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10D8B622-1B10-4B4F-99A6-50104DEA6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C2163-0AA6-4F61-A830-84BD54BF9FDF}"/>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693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5BD-48EE-4141-BC57-BFE061A8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4BC84-95E5-49F1-A922-8DC70473E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5EF69-C1E9-44C9-BBE8-23856C2BB865}"/>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71B60DDC-3A91-477B-98A7-208D86BE5B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974473-4774-41CB-A8FD-BCF14613717B}"/>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06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05C3-0C5A-425C-A419-15C19A6BE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76796-D1A5-4528-A666-EE2665A3E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E3E9B-4864-4E8B-9C53-7E463D7A8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7DF54-219A-458A-AF70-ACCE2128BDFF}"/>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6" name="Footer Placeholder 5">
            <a:extLst>
              <a:ext uri="{FF2B5EF4-FFF2-40B4-BE49-F238E27FC236}">
                <a16:creationId xmlns:a16="http://schemas.microsoft.com/office/drawing/2014/main" id="{00CF0D47-41ED-47A6-AFC8-2048D22A5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3B2E7-EF71-4979-A4DC-B6F19265C0E7}"/>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84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A9-0973-4798-B965-D50DA410F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1C7-BC76-4849-94DC-E422656DE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D67B2-693D-402A-B0C2-CE34625BD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C83CB-C135-4456-8EC9-8CA9055C3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18F29-2BE3-46B0-A07C-F82A3B739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49CCD-C757-4377-AB80-73B6CDF0197B}"/>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8" name="Footer Placeholder 7">
            <a:extLst>
              <a:ext uri="{FF2B5EF4-FFF2-40B4-BE49-F238E27FC236}">
                <a16:creationId xmlns:a16="http://schemas.microsoft.com/office/drawing/2014/main" id="{02EAFAB3-C2D6-4C13-992E-A74EA0029B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6C71ED-5B24-435C-B54F-28908E7E6C3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60160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6D2-916C-4AF3-9651-C3C94C3E2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40429-9664-45CE-BF73-BCF40D3DEBD5}"/>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4" name="Footer Placeholder 3">
            <a:extLst>
              <a:ext uri="{FF2B5EF4-FFF2-40B4-BE49-F238E27FC236}">
                <a16:creationId xmlns:a16="http://schemas.microsoft.com/office/drawing/2014/main" id="{D4B1777F-A746-4463-855C-9FDF7B3AAA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A7FB62-3496-45F6-A3E8-9729BF300FCA}"/>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73557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AAB6-6E43-457D-8F3F-6C964E427133}"/>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3" name="Footer Placeholder 2">
            <a:extLst>
              <a:ext uri="{FF2B5EF4-FFF2-40B4-BE49-F238E27FC236}">
                <a16:creationId xmlns:a16="http://schemas.microsoft.com/office/drawing/2014/main" id="{2BAD7026-D438-478F-BC56-DCF1E26A5D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AF3174-F523-4A0A-ACC3-CB1CBB1EE814}"/>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5890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E163-191E-40BB-8E64-D1BD53271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939B2-27E9-4C4F-AF42-A5C8822D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586062-2902-4199-91B5-0F7EAFB26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61292-47E3-483C-82F5-1ACC0C1180D8}"/>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6" name="Footer Placeholder 5">
            <a:extLst>
              <a:ext uri="{FF2B5EF4-FFF2-40B4-BE49-F238E27FC236}">
                <a16:creationId xmlns:a16="http://schemas.microsoft.com/office/drawing/2014/main" id="{34225EDF-A396-4915-AE4F-B0F41A4CD2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6A01C0-9513-4FD8-BD42-7346B6768E52}"/>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36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B8EA-B8A1-4A72-828E-F0A97102F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2B34-6F38-4100-AC95-8050B5984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CE085-7015-4872-ADC7-F33137AF8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8AFD2-B6DB-4C80-A0C4-C9B09BDF8E23}"/>
              </a:ext>
            </a:extLst>
          </p:cNvPr>
          <p:cNvSpPr>
            <a:spLocks noGrp="1"/>
          </p:cNvSpPr>
          <p:nvPr>
            <p:ph type="dt" sz="half" idx="10"/>
          </p:nvPr>
        </p:nvSpPr>
        <p:spPr/>
        <p:txBody>
          <a:bodyPr/>
          <a:lstStyle/>
          <a:p>
            <a:fld id="{31B45A5F-6AA1-471D-956D-5B6631FC2132}" type="datetimeFigureOut">
              <a:rPr lang="en-GB" smtClean="0"/>
              <a:t>28/08/2023</a:t>
            </a:fld>
            <a:endParaRPr lang="en-GB"/>
          </a:p>
        </p:txBody>
      </p:sp>
      <p:sp>
        <p:nvSpPr>
          <p:cNvPr id="6" name="Footer Placeholder 5">
            <a:extLst>
              <a:ext uri="{FF2B5EF4-FFF2-40B4-BE49-F238E27FC236}">
                <a16:creationId xmlns:a16="http://schemas.microsoft.com/office/drawing/2014/main" id="{AC723AF9-48B6-4DC3-BB1E-96F20D57C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688788-3052-4FC0-92C2-CBE6FCCCFCA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3002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1416-C81D-40B4-9B5F-CBC8B53D7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DB6F5-897A-40C9-8100-C6BE83FF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3A2BD-A90D-4BCE-B41F-2F84C511D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28/08/2023</a:t>
            </a:fld>
            <a:endParaRPr lang="en-GB"/>
          </a:p>
        </p:txBody>
      </p:sp>
      <p:sp>
        <p:nvSpPr>
          <p:cNvPr id="5" name="Footer Placeholder 4">
            <a:extLst>
              <a:ext uri="{FF2B5EF4-FFF2-40B4-BE49-F238E27FC236}">
                <a16:creationId xmlns:a16="http://schemas.microsoft.com/office/drawing/2014/main" id="{22C3F3E3-C289-4817-82AC-51214ADE0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1A9EBF9-1B78-4C69-AE5D-B1386F03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139413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GB"/>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28/08/2023</a:t>
            </a:fld>
            <a:endParaRPr lang="en-GB"/>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40063658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mienbo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YubicoLabs/java-webauthn-passwordless-workshop"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damienbo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isolutions.ch/en/services/business-solutions/application-security/" TargetMode="External"/><Relationship Id="rId5" Type="http://schemas.openxmlformats.org/officeDocument/2006/relationships/hyperlink" Target="https://www.bj.admin.ch/bj/de/home/staat/gesetzgebung/staatliche-e-id.html" TargetMode="External"/><Relationship Id="rId4" Type="http://schemas.openxmlformats.org/officeDocument/2006/relationships/hyperlink" Target="https://github.com/swiss-ssi-grou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685801" y="1676400"/>
            <a:ext cx="4953000" cy="1216153"/>
          </a:xfrm>
        </p:spPr>
        <p:txBody>
          <a:bodyPr vert="horz" lIns="91440" tIns="45720" rIns="91440" bIns="45720" rtlCol="0" anchor="t">
            <a:normAutofit fontScale="90000"/>
          </a:bodyPr>
          <a:lstStyle/>
          <a:p>
            <a:pPr algn="l">
              <a:spcAft>
                <a:spcPts val="800"/>
              </a:spcAft>
            </a:pPr>
            <a:r>
              <a:rPr lang="en-US" sz="4000" dirty="0">
                <a:effectLst/>
              </a:rPr>
              <a:t>THE STATE OF THE .NET AUTH, CLOUD SECURITY</a:t>
            </a:r>
          </a:p>
        </p:txBody>
      </p:sp>
      <p:sp>
        <p:nvSpPr>
          <p:cNvPr id="13" name="Untertitel 2">
            <a:extLst>
              <a:ext uri="{FF2B5EF4-FFF2-40B4-BE49-F238E27FC236}">
                <a16:creationId xmlns:a16="http://schemas.microsoft.com/office/drawing/2014/main" id="{EA569251-3B7B-478A-A6CC-67B825231C5C}"/>
              </a:ext>
            </a:extLst>
          </p:cNvPr>
          <p:cNvSpPr txBox="1">
            <a:spLocks/>
          </p:cNvSpPr>
          <p:nvPr/>
        </p:nvSpPr>
        <p:spPr>
          <a:xfrm>
            <a:off x="685801" y="3429000"/>
            <a:ext cx="49530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alpha val="55000"/>
                  </a:schemeClr>
                </a:solidFill>
              </a:rPr>
              <a:t>Damien Bowden</a:t>
            </a:r>
          </a:p>
          <a:p>
            <a:pPr marL="0" indent="0">
              <a:buNone/>
            </a:pPr>
            <a:r>
              <a:rPr lang="en-US" sz="1800" dirty="0">
                <a:solidFill>
                  <a:schemeClr val="tx1">
                    <a:alpha val="55000"/>
                  </a:schemeClr>
                </a:solidFill>
              </a:rPr>
              <a:t>Microsoft MVP</a:t>
            </a:r>
          </a:p>
          <a:p>
            <a:pPr marL="0" indent="0">
              <a:buNone/>
            </a:pPr>
            <a:r>
              <a:rPr lang="en-US" sz="1800" dirty="0">
                <a:solidFill>
                  <a:schemeClr val="tx1">
                    <a:alpha val="55000"/>
                  </a:schemeClr>
                </a:solidFill>
                <a:hlinkClick r:id="rId3"/>
              </a:rPr>
              <a:t>https://damienbod.com</a:t>
            </a:r>
            <a:r>
              <a:rPr lang="en-US" sz="1800" dirty="0">
                <a:solidFill>
                  <a:schemeClr val="tx1">
                    <a:alpha val="55000"/>
                  </a:schemeClr>
                </a:solidFill>
              </a:rPr>
              <a:t> </a:t>
            </a:r>
          </a:p>
          <a:p>
            <a:pPr marL="0" indent="0">
              <a:buNone/>
            </a:pPr>
            <a:endParaRPr lang="en-US" sz="1800" dirty="0">
              <a:solidFill>
                <a:schemeClr val="tx1">
                  <a:alpha val="55000"/>
                </a:schemeClr>
              </a:solidFill>
            </a:endParaRPr>
          </a:p>
        </p:txBody>
      </p:sp>
      <p:pic>
        <p:nvPicPr>
          <p:cNvPr id="15" name="Grafik 4" descr="A black and white image of a circle with a black background&#10;&#10;Description automatically generated with low confidence">
            <a:extLst>
              <a:ext uri="{FF2B5EF4-FFF2-40B4-BE49-F238E27FC236}">
                <a16:creationId xmlns:a16="http://schemas.microsoft.com/office/drawing/2014/main" id="{2B7393B6-2774-49E6-B785-1575BB0C70F7}"/>
              </a:ext>
            </a:extLst>
          </p:cNvPr>
          <p:cNvPicPr>
            <a:picLocks noChangeAspect="1"/>
          </p:cNvPicPr>
          <p:nvPr/>
        </p:nvPicPr>
        <p:blipFill rotWithShape="1">
          <a:blip r:embed="rId4">
            <a:extLst>
              <a:ext uri="{28A0092B-C50C-407E-A947-70E740481C1C}">
                <a14:useLocalDpi xmlns:a14="http://schemas.microsoft.com/office/drawing/2010/main" val="0"/>
              </a:ext>
            </a:extLst>
          </a:blip>
          <a:srcRect l="1042" r="2083"/>
          <a:stretch/>
        </p:blipFill>
        <p:spPr>
          <a:xfrm flipV="1">
            <a:off x="6553202" y="990597"/>
            <a:ext cx="4724400" cy="4876799"/>
          </a:xfrm>
          <a:prstGeom prst="rect">
            <a:avLst/>
          </a:prstGeom>
        </p:spPr>
      </p:pic>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5"/>
          <a:stretch>
            <a:fillRect/>
          </a:stretch>
        </p:blipFill>
        <p:spPr>
          <a:xfrm>
            <a:off x="685801" y="4561356"/>
            <a:ext cx="2181241" cy="585792"/>
          </a:xfrm>
          <a:prstGeom prst="rect">
            <a:avLst/>
          </a:prstGeom>
        </p:spPr>
      </p:pic>
    </p:spTree>
    <p:extLst>
      <p:ext uri="{BB962C8B-B14F-4D97-AF65-F5344CB8AC3E}">
        <p14:creationId xmlns:p14="http://schemas.microsoft.com/office/powerpoint/2010/main" val="79677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D18BF-DA2F-EBB2-E73C-F076EF76E8DD}"/>
              </a:ext>
            </a:extLst>
          </p:cNvPr>
          <p:cNvSpPr>
            <a:spLocks noGrp="1"/>
          </p:cNvSpPr>
          <p:nvPr>
            <p:ph type="title"/>
          </p:nvPr>
        </p:nvSpPr>
        <p:spPr>
          <a:xfrm>
            <a:off x="1285240" y="1050595"/>
            <a:ext cx="8074815" cy="1618489"/>
          </a:xfrm>
        </p:spPr>
        <p:txBody>
          <a:bodyPr anchor="ctr">
            <a:normAutofit/>
          </a:bodyPr>
          <a:lstStyle/>
          <a:p>
            <a:r>
              <a:rPr lang="en-US" sz="5000"/>
              <a:t>Backend for frontend security</a:t>
            </a:r>
          </a:p>
        </p:txBody>
      </p:sp>
      <p:sp>
        <p:nvSpPr>
          <p:cNvPr id="3" name="Content Placeholder 2">
            <a:extLst>
              <a:ext uri="{FF2B5EF4-FFF2-40B4-BE49-F238E27FC236}">
                <a16:creationId xmlns:a16="http://schemas.microsoft.com/office/drawing/2014/main" id="{053A1489-7EE1-DED1-76A1-254A9B1F9E22}"/>
              </a:ext>
            </a:extLst>
          </p:cNvPr>
          <p:cNvSpPr>
            <a:spLocks noGrp="1"/>
          </p:cNvSpPr>
          <p:nvPr>
            <p:ph idx="1"/>
          </p:nvPr>
        </p:nvSpPr>
        <p:spPr>
          <a:xfrm>
            <a:off x="1285240" y="2969469"/>
            <a:ext cx="8074815" cy="2800395"/>
          </a:xfrm>
        </p:spPr>
        <p:txBody>
          <a:bodyPr anchor="t">
            <a:normAutofit/>
          </a:bodyPr>
          <a:lstStyle/>
          <a:p>
            <a:r>
              <a:rPr lang="en-US" sz="2400" dirty="0"/>
              <a:t>Improved security</a:t>
            </a:r>
          </a:p>
          <a:p>
            <a:r>
              <a:rPr lang="en-US" sz="2400" dirty="0"/>
              <a:t>Recommended security architecture for modern Web UIs</a:t>
            </a:r>
          </a:p>
          <a:p>
            <a:r>
              <a:rPr lang="en-US" sz="2400" dirty="0"/>
              <a:t>Industry is moving on from tokens for web applications</a:t>
            </a:r>
          </a:p>
          <a:p>
            <a:r>
              <a:rPr lang="en-US" sz="2400" dirty="0"/>
              <a:t>Not all services, cloud solutions have adopted, (Or want to adopt)</a:t>
            </a:r>
          </a:p>
          <a:p>
            <a:endParaRPr lang="en-US" sz="2400" dirty="0"/>
          </a:p>
        </p:txBody>
      </p:sp>
    </p:spTree>
    <p:extLst>
      <p:ext uri="{BB962C8B-B14F-4D97-AF65-F5344CB8AC3E}">
        <p14:creationId xmlns:p14="http://schemas.microsoft.com/office/powerpoint/2010/main" val="3307531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8508A-825A-7D40-16BC-427679FCE509}"/>
              </a:ext>
            </a:extLst>
          </p:cNvPr>
          <p:cNvSpPr>
            <a:spLocks noGrp="1"/>
          </p:cNvSpPr>
          <p:nvPr>
            <p:ph type="title"/>
          </p:nvPr>
        </p:nvSpPr>
        <p:spPr/>
        <p:txBody>
          <a:bodyPr/>
          <a:lstStyle/>
          <a:p>
            <a:r>
              <a:rPr lang="en-US" dirty="0"/>
              <a:t>BFF with reverse proxy</a:t>
            </a:r>
          </a:p>
        </p:txBody>
      </p:sp>
      <p:pic>
        <p:nvPicPr>
          <p:cNvPr id="5" name="Picture 4">
            <a:extLst>
              <a:ext uri="{FF2B5EF4-FFF2-40B4-BE49-F238E27FC236}">
                <a16:creationId xmlns:a16="http://schemas.microsoft.com/office/drawing/2014/main" id="{FF07BA87-E046-4E3F-2D87-43C9D1D015BC}"/>
              </a:ext>
            </a:extLst>
          </p:cNvPr>
          <p:cNvPicPr>
            <a:picLocks noChangeAspect="1"/>
          </p:cNvPicPr>
          <p:nvPr/>
        </p:nvPicPr>
        <p:blipFill>
          <a:blip r:embed="rId2"/>
          <a:stretch>
            <a:fillRect/>
          </a:stretch>
        </p:blipFill>
        <p:spPr>
          <a:xfrm>
            <a:off x="2984559" y="1517375"/>
            <a:ext cx="6750380" cy="5026537"/>
          </a:xfrm>
          <a:prstGeom prst="rect">
            <a:avLst/>
          </a:prstGeom>
        </p:spPr>
      </p:pic>
    </p:spTree>
    <p:extLst>
      <p:ext uri="{BB962C8B-B14F-4D97-AF65-F5344CB8AC3E}">
        <p14:creationId xmlns:p14="http://schemas.microsoft.com/office/powerpoint/2010/main" val="59298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b="1" i="0" kern="1200">
                <a:solidFill>
                  <a:srgbClr val="FFFFFF"/>
                </a:solidFill>
                <a:effectLst/>
                <a:latin typeface="+mj-lt"/>
                <a:ea typeface="+mj-ea"/>
                <a:cs typeface="+mj-cs"/>
              </a:rPr>
              <a:t>OAuth 2.0 Demonstrating Proof-of-Possession at the Application Layer (DPoP)</a:t>
            </a:r>
          </a:p>
        </p:txBody>
      </p:sp>
      <p:pic>
        <p:nvPicPr>
          <p:cNvPr id="5" name="Content Placeholder 4" descr="A diagram of a software system&#10;&#10;Description automatically generated">
            <a:extLst>
              <a:ext uri="{FF2B5EF4-FFF2-40B4-BE49-F238E27FC236}">
                <a16:creationId xmlns:a16="http://schemas.microsoft.com/office/drawing/2014/main" id="{03C2E9CB-49A4-384F-26B8-76F258E0CB3E}"/>
              </a:ext>
            </a:extLst>
          </p:cNvPr>
          <p:cNvPicPr>
            <a:picLocks noGrp="1" noChangeAspect="1"/>
          </p:cNvPicPr>
          <p:nvPr>
            <p:ph idx="1"/>
          </p:nvPr>
        </p:nvPicPr>
        <p:blipFill>
          <a:blip r:embed="rId2"/>
          <a:stretch>
            <a:fillRect/>
          </a:stretch>
        </p:blipFill>
        <p:spPr>
          <a:xfrm>
            <a:off x="4777316" y="681653"/>
            <a:ext cx="6780700" cy="5492365"/>
          </a:xfrm>
          <a:prstGeom prst="rect">
            <a:avLst/>
          </a:prstGeom>
        </p:spPr>
      </p:pic>
      <p:sp>
        <p:nvSpPr>
          <p:cNvPr id="7" name="TextBox 6">
            <a:extLst>
              <a:ext uri="{FF2B5EF4-FFF2-40B4-BE49-F238E27FC236}">
                <a16:creationId xmlns:a16="http://schemas.microsoft.com/office/drawing/2014/main" id="{B9177AC6-9517-E27D-099B-86307C1CC0DB}"/>
              </a:ext>
            </a:extLst>
          </p:cNvPr>
          <p:cNvSpPr txBox="1"/>
          <p:nvPr/>
        </p:nvSpPr>
        <p:spPr>
          <a:xfrm>
            <a:off x="671804" y="6197933"/>
            <a:ext cx="6096000" cy="369332"/>
          </a:xfrm>
          <a:prstGeom prst="rect">
            <a:avLst/>
          </a:prstGeom>
          <a:noFill/>
        </p:spPr>
        <p:txBody>
          <a:bodyPr wrap="square">
            <a:spAutoFit/>
          </a:bodyPr>
          <a:lstStyle/>
          <a:p>
            <a:r>
              <a:rPr lang="en-US" dirty="0"/>
              <a:t>https://datatracker.ietf.org/doc/html/draft-ietf-oauth-dpop</a:t>
            </a:r>
          </a:p>
        </p:txBody>
      </p:sp>
    </p:spTree>
    <p:extLst>
      <p:ext uri="{BB962C8B-B14F-4D97-AF65-F5344CB8AC3E}">
        <p14:creationId xmlns:p14="http://schemas.microsoft.com/office/powerpoint/2010/main" val="3786676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D2216887-FB26-45FC-80CF-6B14C2B3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14" y="643467"/>
            <a:ext cx="10488971" cy="5571066"/>
          </a:xfrm>
          <a:prstGeom prst="rect">
            <a:avLst/>
          </a:prstGeom>
        </p:spPr>
      </p:pic>
    </p:spTree>
    <p:extLst>
      <p:ext uri="{BB962C8B-B14F-4D97-AF65-F5344CB8AC3E}">
        <p14:creationId xmlns:p14="http://schemas.microsoft.com/office/powerpoint/2010/main" val="425667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p:txBody>
          <a:bodyPr/>
          <a:lstStyle/>
          <a:p>
            <a:r>
              <a:rPr lang="en-US" dirty="0"/>
              <a:t>Cross Device authentication</a:t>
            </a:r>
          </a:p>
        </p:txBody>
      </p:sp>
      <p:sp>
        <p:nvSpPr>
          <p:cNvPr id="3" name="Content Placeholder 2">
            <a:extLst>
              <a:ext uri="{FF2B5EF4-FFF2-40B4-BE49-F238E27FC236}">
                <a16:creationId xmlns:a16="http://schemas.microsoft.com/office/drawing/2014/main" id="{442D7C8C-90F2-B3BD-FE1E-63053B3FE74F}"/>
              </a:ext>
            </a:extLst>
          </p:cNvPr>
          <p:cNvSpPr>
            <a:spLocks noGrp="1"/>
          </p:cNvSpPr>
          <p:nvPr>
            <p:ph idx="1"/>
          </p:nvPr>
        </p:nvSpPr>
        <p:spPr/>
        <p:txBody>
          <a:bodyPr/>
          <a:lstStyle/>
          <a:p>
            <a:r>
              <a:rPr lang="en-US" dirty="0"/>
              <a:t>Scan this QR code</a:t>
            </a:r>
          </a:p>
        </p:txBody>
      </p:sp>
      <p:pic>
        <p:nvPicPr>
          <p:cNvPr id="5" name="Picture 4">
            <a:extLst>
              <a:ext uri="{FF2B5EF4-FFF2-40B4-BE49-F238E27FC236}">
                <a16:creationId xmlns:a16="http://schemas.microsoft.com/office/drawing/2014/main" id="{6467CBD5-C997-229B-F1F7-915F3CD7DBE7}"/>
              </a:ext>
            </a:extLst>
          </p:cNvPr>
          <p:cNvPicPr>
            <a:picLocks noChangeAspect="1"/>
          </p:cNvPicPr>
          <p:nvPr/>
        </p:nvPicPr>
        <p:blipFill>
          <a:blip r:embed="rId3"/>
          <a:stretch>
            <a:fillRect/>
          </a:stretch>
        </p:blipFill>
        <p:spPr>
          <a:xfrm>
            <a:off x="5080472" y="1825625"/>
            <a:ext cx="3948141" cy="3967192"/>
          </a:xfrm>
          <a:prstGeom prst="rect">
            <a:avLst/>
          </a:prstGeom>
        </p:spPr>
      </p:pic>
    </p:spTree>
    <p:extLst>
      <p:ext uri="{BB962C8B-B14F-4D97-AF65-F5344CB8AC3E}">
        <p14:creationId xmlns:p14="http://schemas.microsoft.com/office/powerpoint/2010/main" val="156355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l"/>
            <a:r>
              <a:rPr lang="en-US" sz="3200" b="0" i="0" dirty="0">
                <a:solidFill>
                  <a:schemeClr val="bg1"/>
                </a:solidFill>
                <a:effectLst/>
                <a:latin typeface="system-ui"/>
              </a:rPr>
              <a:t>Cross-Device Flows: Security Best Current Practice</a:t>
            </a:r>
          </a:p>
        </p:txBody>
      </p:sp>
      <p:sp>
        <p:nvSpPr>
          <p:cNvPr id="8" name="TextBox 7">
            <a:extLst>
              <a:ext uri="{FF2B5EF4-FFF2-40B4-BE49-F238E27FC236}">
                <a16:creationId xmlns:a16="http://schemas.microsoft.com/office/drawing/2014/main" id="{04E9183D-B69F-EB19-310B-9D7E6B965DCC}"/>
              </a:ext>
            </a:extLst>
          </p:cNvPr>
          <p:cNvSpPr txBox="1"/>
          <p:nvPr/>
        </p:nvSpPr>
        <p:spPr>
          <a:xfrm>
            <a:off x="717422" y="6047476"/>
            <a:ext cx="7051868" cy="369332"/>
          </a:xfrm>
          <a:prstGeom prst="rect">
            <a:avLst/>
          </a:prstGeom>
          <a:noFill/>
        </p:spPr>
        <p:txBody>
          <a:bodyPr wrap="square">
            <a:spAutoFit/>
          </a:bodyPr>
          <a:lstStyle/>
          <a:p>
            <a:r>
              <a:rPr lang="en-US" dirty="0"/>
              <a:t>https://datatracker.ietf.org/doc/draft-ietf-oauth-cross-device-security/</a:t>
            </a:r>
          </a:p>
        </p:txBody>
      </p:sp>
      <p:pic>
        <p:nvPicPr>
          <p:cNvPr id="13" name="Picture 12">
            <a:extLst>
              <a:ext uri="{FF2B5EF4-FFF2-40B4-BE49-F238E27FC236}">
                <a16:creationId xmlns:a16="http://schemas.microsoft.com/office/drawing/2014/main" id="{389D5B1D-BD6F-A702-B8AF-AB257447F524}"/>
              </a:ext>
            </a:extLst>
          </p:cNvPr>
          <p:cNvPicPr>
            <a:picLocks noChangeAspect="1"/>
          </p:cNvPicPr>
          <p:nvPr/>
        </p:nvPicPr>
        <p:blipFill>
          <a:blip r:embed="rId3"/>
          <a:stretch>
            <a:fillRect/>
          </a:stretch>
        </p:blipFill>
        <p:spPr>
          <a:xfrm>
            <a:off x="4497060" y="747749"/>
            <a:ext cx="7226335" cy="4753995"/>
          </a:xfrm>
          <a:prstGeom prst="rect">
            <a:avLst/>
          </a:prstGeom>
        </p:spPr>
      </p:pic>
    </p:spTree>
    <p:extLst>
      <p:ext uri="{BB962C8B-B14F-4D97-AF65-F5344CB8AC3E}">
        <p14:creationId xmlns:p14="http://schemas.microsoft.com/office/powerpoint/2010/main" val="1367707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p:txBody>
          <a:bodyPr/>
          <a:lstStyle/>
          <a:p>
            <a:r>
              <a:rPr lang="en-US"/>
              <a:t>Cross Device authentication</a:t>
            </a:r>
            <a:endParaRPr lang="en-US" dirty="0"/>
          </a:p>
        </p:txBody>
      </p:sp>
      <p:sp>
        <p:nvSpPr>
          <p:cNvPr id="3" name="Content Placeholder 2">
            <a:extLst>
              <a:ext uri="{FF2B5EF4-FFF2-40B4-BE49-F238E27FC236}">
                <a16:creationId xmlns:a16="http://schemas.microsoft.com/office/drawing/2014/main" id="{442D7C8C-90F2-B3BD-FE1E-63053B3FE74F}"/>
              </a:ext>
            </a:extLst>
          </p:cNvPr>
          <p:cNvSpPr>
            <a:spLocks noGrp="1"/>
          </p:cNvSpPr>
          <p:nvPr>
            <p:ph idx="1"/>
          </p:nvPr>
        </p:nvSpPr>
        <p:spPr/>
        <p:txBody>
          <a:bodyPr/>
          <a:lstStyle/>
          <a:p>
            <a:r>
              <a:rPr lang="en-US" dirty="0"/>
              <a:t>Never trust a QR Code</a:t>
            </a:r>
          </a:p>
          <a:p>
            <a:r>
              <a:rPr lang="en-US" dirty="0"/>
              <a:t>Mind the GAP problem</a:t>
            </a:r>
          </a:p>
          <a:p>
            <a:r>
              <a:rPr lang="en-US" dirty="0"/>
              <a:t>Open to phishing attacks</a:t>
            </a:r>
          </a:p>
          <a:p>
            <a:r>
              <a:rPr lang="en-US" dirty="0"/>
              <a:t>Aim for phishing resistant authentication!</a:t>
            </a:r>
          </a:p>
          <a:p>
            <a:pPr lvl="1"/>
            <a:r>
              <a:rPr lang="en-US" dirty="0"/>
              <a:t>Certificate authentication</a:t>
            </a:r>
          </a:p>
          <a:p>
            <a:pPr lvl="1"/>
            <a:r>
              <a:rPr lang="en-US" dirty="0"/>
              <a:t>FIDO2, passkeys</a:t>
            </a:r>
          </a:p>
          <a:p>
            <a:pPr lvl="1"/>
            <a:r>
              <a:rPr lang="en-US" dirty="0"/>
              <a:t>Windows for business</a:t>
            </a:r>
          </a:p>
        </p:txBody>
      </p:sp>
    </p:spTree>
    <p:extLst>
      <p:ext uri="{BB962C8B-B14F-4D97-AF65-F5344CB8AC3E}">
        <p14:creationId xmlns:p14="http://schemas.microsoft.com/office/powerpoint/2010/main" val="190123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fontScale="90000"/>
          </a:bodyPr>
          <a:lstStyle/>
          <a:p>
            <a:br>
              <a:rPr lang="en-US" sz="6200" kern="1200" dirty="0">
                <a:latin typeface="+mj-lt"/>
                <a:ea typeface="+mj-ea"/>
                <a:cs typeface="+mj-cs"/>
              </a:rPr>
            </a:br>
            <a:r>
              <a:rPr lang="en-US" sz="6600" b="0" i="0" kern="1200" dirty="0">
                <a:effectLst/>
                <a:latin typeface="+mj-lt"/>
                <a:ea typeface="+mj-ea"/>
                <a:cs typeface="+mj-cs"/>
              </a:rPr>
              <a:t>passkeys, FIDO2</a:t>
            </a:r>
            <a:r>
              <a:rPr lang="en-US" sz="6600" dirty="0"/>
              <a:t> </a:t>
            </a:r>
            <a:br>
              <a:rPr lang="en-US" sz="6600" dirty="0"/>
            </a:br>
            <a:br>
              <a:rPr lang="en-US" sz="6600" dirty="0"/>
            </a:br>
            <a:r>
              <a:rPr lang="en-US" sz="6600" dirty="0"/>
              <a:t>Move away from </a:t>
            </a:r>
            <a:r>
              <a:rPr lang="en-US" sz="6600" b="0" i="0" kern="1200" dirty="0">
                <a:effectLst/>
                <a:latin typeface="+mj-lt"/>
                <a:ea typeface="+mj-ea"/>
                <a:cs typeface="+mj-cs"/>
              </a:rPr>
              <a:t>Authenticators and SMS</a:t>
            </a: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47580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3E311D3D-00B1-4085-ADE9-B3A7B58BE800}"/>
              </a:ext>
            </a:extLst>
          </p:cNvPr>
          <p:cNvPicPr>
            <a:picLocks noChangeAspect="1"/>
          </p:cNvPicPr>
          <p:nvPr/>
        </p:nvPicPr>
        <p:blipFill rotWithShape="1">
          <a:blip r:embed="rId2"/>
          <a:srcRect t="18038" r="9089" b="-2"/>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771E102-A3FE-4293-9E5E-50F85BEC62AD}"/>
              </a:ext>
            </a:extLst>
          </p:cNvPr>
          <p:cNvSpPr>
            <a:spLocks noGrp="1"/>
          </p:cNvSpPr>
          <p:nvPr>
            <p:ph type="ctrTitle"/>
          </p:nvPr>
        </p:nvSpPr>
        <p:spPr>
          <a:xfrm>
            <a:off x="477981" y="1122363"/>
            <a:ext cx="4023360" cy="3204134"/>
          </a:xfrm>
        </p:spPr>
        <p:txBody>
          <a:bodyPr anchor="b">
            <a:normAutofit/>
          </a:bodyPr>
          <a:lstStyle/>
          <a:p>
            <a:pPr algn="l"/>
            <a:r>
              <a:rPr lang="de-CH" sz="4800" dirty="0"/>
              <a:t>F</a:t>
            </a:r>
            <a:r>
              <a:rPr lang="en-CH" sz="4800" dirty="0"/>
              <a:t>I</a:t>
            </a:r>
            <a:r>
              <a:rPr lang="de-CH" sz="4800" dirty="0"/>
              <a:t>D</a:t>
            </a:r>
            <a:r>
              <a:rPr lang="en-CH" sz="4800" dirty="0"/>
              <a:t>O2</a:t>
            </a:r>
          </a:p>
        </p:txBody>
      </p:sp>
      <p:sp>
        <p:nvSpPr>
          <p:cNvPr id="3" name="Subtitle 2">
            <a:extLst>
              <a:ext uri="{FF2B5EF4-FFF2-40B4-BE49-F238E27FC236}">
                <a16:creationId xmlns:a16="http://schemas.microsoft.com/office/drawing/2014/main" id="{56B32D18-5D61-4A9D-B623-8BBE50C56295}"/>
              </a:ext>
            </a:extLst>
          </p:cNvPr>
          <p:cNvSpPr>
            <a:spLocks noGrp="1"/>
          </p:cNvSpPr>
          <p:nvPr>
            <p:ph type="subTitle" idx="1"/>
          </p:nvPr>
        </p:nvSpPr>
        <p:spPr>
          <a:xfrm>
            <a:off x="477980" y="4872922"/>
            <a:ext cx="4023359" cy="1208141"/>
          </a:xfrm>
        </p:spPr>
        <p:txBody>
          <a:bodyPr>
            <a:normAutofit/>
          </a:bodyPr>
          <a:lstStyle/>
          <a:p>
            <a:pPr algn="l"/>
            <a:r>
              <a:rPr lang="de-CH" sz="2000" b="1"/>
              <a:t>F</a:t>
            </a:r>
            <a:r>
              <a:rPr lang="de-CH" sz="2000"/>
              <a:t>ast </a:t>
            </a:r>
            <a:r>
              <a:rPr lang="de-CH" sz="2000" b="1"/>
              <a:t>ID</a:t>
            </a:r>
            <a:r>
              <a:rPr lang="de-CH" sz="2000"/>
              <a:t>entity </a:t>
            </a:r>
            <a:r>
              <a:rPr lang="de-CH" sz="2000" b="1"/>
              <a:t>O</a:t>
            </a:r>
            <a:r>
              <a:rPr lang="de-CH" sz="2000"/>
              <a:t>nline</a:t>
            </a:r>
            <a:endParaRPr lang="en-CH" sz="2000"/>
          </a:p>
        </p:txBody>
      </p:sp>
    </p:spTree>
    <p:extLst>
      <p:ext uri="{BB962C8B-B14F-4D97-AF65-F5344CB8AC3E}">
        <p14:creationId xmlns:p14="http://schemas.microsoft.com/office/powerpoint/2010/main" val="96391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DD01E-625E-414D-800D-A1936EC2903F}"/>
              </a:ext>
            </a:extLst>
          </p:cNvPr>
          <p:cNvSpPr>
            <a:spLocks noGrp="1"/>
          </p:cNvSpPr>
          <p:nvPr>
            <p:ph type="title"/>
          </p:nvPr>
        </p:nvSpPr>
        <p:spPr>
          <a:xfrm>
            <a:off x="1285241" y="1008993"/>
            <a:ext cx="9231410" cy="3542045"/>
          </a:xfrm>
        </p:spPr>
        <p:txBody>
          <a:bodyPr vert="horz" lIns="91440" tIns="45720" rIns="91440" bIns="45720" rtlCol="0" anchor="b">
            <a:normAutofit fontScale="90000"/>
          </a:bodyPr>
          <a:lstStyle/>
          <a:p>
            <a:r>
              <a:rPr lang="en-US" sz="11500" kern="1200" dirty="0">
                <a:solidFill>
                  <a:schemeClr val="tx1"/>
                </a:solidFill>
                <a:latin typeface="+mj-lt"/>
                <a:ea typeface="+mj-ea"/>
                <a:cs typeface="+mj-cs"/>
              </a:rPr>
              <a:t>FIDO2, passkeys are awesome</a:t>
            </a:r>
          </a:p>
        </p:txBody>
      </p:sp>
    </p:spTree>
    <p:extLst>
      <p:ext uri="{BB962C8B-B14F-4D97-AF65-F5344CB8AC3E}">
        <p14:creationId xmlns:p14="http://schemas.microsoft.com/office/powerpoint/2010/main" val="2447078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extfeld 1">
            <a:extLst>
              <a:ext uri="{FF2B5EF4-FFF2-40B4-BE49-F238E27FC236}">
                <a16:creationId xmlns:a16="http://schemas.microsoft.com/office/drawing/2014/main" id="{AAFA7207-9790-D8B0-0398-8F74F47D1B4F}"/>
              </a:ext>
            </a:extLst>
          </p:cNvPr>
          <p:cNvGraphicFramePr/>
          <p:nvPr>
            <p:extLst>
              <p:ext uri="{D42A27DB-BD31-4B8C-83A1-F6EECF244321}">
                <p14:modId xmlns:p14="http://schemas.microsoft.com/office/powerpoint/2010/main" val="3078489143"/>
              </p:ext>
            </p:extLst>
          </p:nvPr>
        </p:nvGraphicFramePr>
        <p:xfrm>
          <a:off x="643467" y="39604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72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9C0473F-99A4-4BFE-B7FF-452E0E921558}"/>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de-CH" sz="1600" dirty="0">
                <a:hlinkClick r:id="rId3"/>
              </a:rPr>
              <a:t>https://github.com/YubicoLabs/java-webauthn-passwordless-workshop</a:t>
            </a:r>
            <a:endParaRPr lang="en-US" sz="2800" kern="1200" dirty="0">
              <a:solidFill>
                <a:srgbClr val="404040"/>
              </a:solidFill>
              <a:latin typeface="+mj-lt"/>
              <a:ea typeface="+mj-ea"/>
              <a:cs typeface="+mj-cs"/>
            </a:endParaRPr>
          </a:p>
        </p:txBody>
      </p:sp>
      <p:pic>
        <p:nvPicPr>
          <p:cNvPr id="2" name="Picture 1">
            <a:extLst>
              <a:ext uri="{FF2B5EF4-FFF2-40B4-BE49-F238E27FC236}">
                <a16:creationId xmlns:a16="http://schemas.microsoft.com/office/drawing/2014/main" id="{71B31BD0-5F71-447F-BF65-EBC323832FDC}"/>
              </a:ext>
            </a:extLst>
          </p:cNvPr>
          <p:cNvPicPr>
            <a:picLocks noChangeAspect="1"/>
          </p:cNvPicPr>
          <p:nvPr/>
        </p:nvPicPr>
        <p:blipFill>
          <a:blip r:embed="rId4"/>
          <a:stretch>
            <a:fillRect/>
          </a:stretch>
        </p:blipFill>
        <p:spPr>
          <a:xfrm>
            <a:off x="609853" y="134262"/>
            <a:ext cx="10562453" cy="3914672"/>
          </a:xfrm>
          <a:prstGeom prst="rect">
            <a:avLst/>
          </a:prstGeom>
        </p:spPr>
      </p:pic>
    </p:spTree>
    <p:extLst>
      <p:ext uri="{BB962C8B-B14F-4D97-AF65-F5344CB8AC3E}">
        <p14:creationId xmlns:p14="http://schemas.microsoft.com/office/powerpoint/2010/main" val="30957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C39085-92C9-55DC-C3B6-AF201426FA8C}"/>
              </a:ext>
            </a:extLst>
          </p:cNvPr>
          <p:cNvPicPr>
            <a:picLocks noChangeAspect="1"/>
          </p:cNvPicPr>
          <p:nvPr/>
        </p:nvPicPr>
        <p:blipFill>
          <a:blip r:embed="rId3"/>
          <a:stretch>
            <a:fillRect/>
          </a:stretch>
        </p:blipFill>
        <p:spPr>
          <a:xfrm>
            <a:off x="2490131" y="643466"/>
            <a:ext cx="7211738" cy="5571067"/>
          </a:xfrm>
          <a:prstGeom prst="rect">
            <a:avLst/>
          </a:prstGeom>
        </p:spPr>
      </p:pic>
    </p:spTree>
    <p:extLst>
      <p:ext uri="{BB962C8B-B14F-4D97-AF65-F5344CB8AC3E}">
        <p14:creationId xmlns:p14="http://schemas.microsoft.com/office/powerpoint/2010/main" val="3622633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br>
              <a:rPr lang="en-US" sz="6200" kern="1200" dirty="0">
                <a:latin typeface="+mj-lt"/>
                <a:ea typeface="+mj-ea"/>
                <a:cs typeface="+mj-cs"/>
              </a:rPr>
            </a:br>
            <a:r>
              <a:rPr lang="en-US" sz="6600" b="0" i="0" dirty="0">
                <a:effectLst/>
                <a:latin typeface="-apple-system"/>
              </a:rPr>
              <a:t>Self Sovereign </a:t>
            </a:r>
            <a:r>
              <a:rPr lang="en-US" sz="6600" dirty="0">
                <a:latin typeface="-apple-system"/>
              </a:rPr>
              <a:t>I</a:t>
            </a:r>
            <a:r>
              <a:rPr lang="en-US" sz="6600" b="0" i="0" dirty="0">
                <a:effectLst/>
                <a:latin typeface="-apple-system"/>
              </a:rPr>
              <a:t>dentity</a:t>
            </a:r>
            <a:br>
              <a:rPr lang="en-US" sz="6200" kern="1200" dirty="0">
                <a:latin typeface="+mj-lt"/>
                <a:ea typeface="+mj-ea"/>
                <a:cs typeface="+mj-cs"/>
              </a:rPr>
            </a:b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8124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C852D-2986-4AF4-A711-617654DA2F90}"/>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dirty="0">
                <a:solidFill>
                  <a:schemeClr val="bg1"/>
                </a:solidFill>
                <a:latin typeface="+mj-lt"/>
                <a:ea typeface="+mj-ea"/>
                <a:cs typeface="+mj-cs"/>
              </a:rPr>
              <a:t>What is a digital identity?</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Employee Badge">
            <a:extLst>
              <a:ext uri="{FF2B5EF4-FFF2-40B4-BE49-F238E27FC236}">
                <a16:creationId xmlns:a16="http://schemas.microsoft.com/office/drawing/2014/main" id="{D5870121-4C2E-4869-B3A9-7E8EF783EE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74548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39412-69BC-A36C-BA81-265BC5AF6264}"/>
              </a:ext>
            </a:extLst>
          </p:cNvPr>
          <p:cNvPicPr>
            <a:picLocks noChangeAspect="1"/>
          </p:cNvPicPr>
          <p:nvPr/>
        </p:nvPicPr>
        <p:blipFill>
          <a:blip r:embed="rId3"/>
          <a:stretch>
            <a:fillRect/>
          </a:stretch>
        </p:blipFill>
        <p:spPr>
          <a:xfrm>
            <a:off x="1350360" y="706407"/>
            <a:ext cx="10028012" cy="5445186"/>
          </a:xfrm>
          <a:prstGeom prst="rect">
            <a:avLst/>
          </a:prstGeom>
        </p:spPr>
      </p:pic>
    </p:spTree>
    <p:extLst>
      <p:ext uri="{BB962C8B-B14F-4D97-AF65-F5344CB8AC3E}">
        <p14:creationId xmlns:p14="http://schemas.microsoft.com/office/powerpoint/2010/main" val="321185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Schweiz E-ID 2025+</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fontScale="85000" lnSpcReduction="20000"/>
          </a:bodyPr>
          <a:lstStyle/>
          <a:p>
            <a:pPr indent="-228600">
              <a:lnSpc>
                <a:spcPct val="90000"/>
              </a:lnSpc>
              <a:spcBef>
                <a:spcPct val="0"/>
              </a:spcBef>
              <a:spcAft>
                <a:spcPts val="600"/>
              </a:spcAft>
              <a:buFont typeface="Arial" panose="020B0604020202020204" pitchFamily="34" charset="0"/>
              <a:buChar char="•"/>
            </a:pPr>
            <a:r>
              <a:rPr lang="en-US" sz="2400" dirty="0"/>
              <a:t>PoC built using legacy Hyperledger Aries, new Swiss Wallet</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Unknown which VC types, standards will be supported</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SIOP V2, </a:t>
            </a:r>
            <a:r>
              <a:rPr lang="en-US" sz="2400" dirty="0" err="1"/>
              <a:t>Didcomm</a:t>
            </a:r>
            <a:r>
              <a:rPr lang="en-US" sz="2400" dirty="0"/>
              <a:t> V1, </a:t>
            </a:r>
            <a:r>
              <a:rPr lang="en-US" sz="2400" dirty="0" err="1"/>
              <a:t>Didcomm</a:t>
            </a:r>
            <a:r>
              <a:rPr lang="en-US" sz="2400" dirty="0"/>
              <a:t> V2?</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Over consent credential theft problem unsolved, Verifiers will collect data.</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Less secure compared to existing systems (open to phishing attacks)</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More complexity, identity solutions require a ledger layer to use SSI</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Interop between SSI solutions, ledgers, wallets has no solution, vendor lockdown</a:t>
            </a:r>
          </a:p>
        </p:txBody>
      </p:sp>
    </p:spTree>
    <p:extLst>
      <p:ext uri="{BB962C8B-B14F-4D97-AF65-F5344CB8AC3E}">
        <p14:creationId xmlns:p14="http://schemas.microsoft.com/office/powerpoint/2010/main" val="107109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5837376-7E49-3A44-26B2-AFE3DD699F3D}"/>
              </a:ext>
            </a:extLst>
          </p:cNvPr>
          <p:cNvSpPr>
            <a:spLocks noGrp="1"/>
          </p:cNvSpPr>
          <p:nvPr>
            <p:ph type="title"/>
          </p:nvPr>
        </p:nvSpPr>
        <p:spPr>
          <a:xfrm>
            <a:off x="1903182" y="1909538"/>
            <a:ext cx="8188026" cy="1463189"/>
          </a:xfrm>
        </p:spPr>
        <p:txBody>
          <a:bodyPr vert="horz" lIns="91440" tIns="45720" rIns="91440" bIns="45720" rtlCol="0" anchor="b">
            <a:normAutofit fontScale="90000"/>
          </a:bodyPr>
          <a:lstStyle/>
          <a:p>
            <a:pPr algn="ctr"/>
            <a:r>
              <a:rPr lang="en-US" kern="1200" dirty="0">
                <a:solidFill>
                  <a:schemeClr val="tx1"/>
                </a:solidFill>
                <a:latin typeface="+mj-lt"/>
                <a:ea typeface="+mj-ea"/>
                <a:cs typeface="+mj-cs"/>
              </a:rPr>
              <a:t>Self Sovereign Identity is NOT a good solution for authentication</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Title 1">
            <a:extLst>
              <a:ext uri="{FF2B5EF4-FFF2-40B4-BE49-F238E27FC236}">
                <a16:creationId xmlns:a16="http://schemas.microsoft.com/office/drawing/2014/main" id="{70BE2608-E2BB-0624-CB12-37938D0ED60D}"/>
              </a:ext>
            </a:extLst>
          </p:cNvPr>
          <p:cNvSpPr txBox="1">
            <a:spLocks/>
          </p:cNvSpPr>
          <p:nvPr/>
        </p:nvSpPr>
        <p:spPr>
          <a:xfrm>
            <a:off x="1993641" y="3519236"/>
            <a:ext cx="8192843" cy="20570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spcAft>
                <a:spcPts val="600"/>
              </a:spcAft>
              <a:buFont typeface="Arial" panose="020B0604020202020204" pitchFamily="34" charset="0"/>
              <a:buChar char="•"/>
            </a:pPr>
            <a:endParaRPr lang="en-US" sz="1800" dirty="0">
              <a:latin typeface="+mn-lt"/>
              <a:ea typeface="+mn-ea"/>
              <a:cs typeface="+mn-cs"/>
            </a:endParaRPr>
          </a:p>
        </p:txBody>
      </p:sp>
      <p:sp>
        <p:nvSpPr>
          <p:cNvPr id="5" name="Title 1">
            <a:extLst>
              <a:ext uri="{FF2B5EF4-FFF2-40B4-BE49-F238E27FC236}">
                <a16:creationId xmlns:a16="http://schemas.microsoft.com/office/drawing/2014/main" id="{A84C6DEE-D317-6716-12CF-C55D1F888BF7}"/>
              </a:ext>
            </a:extLst>
          </p:cNvPr>
          <p:cNvSpPr txBox="1">
            <a:spLocks/>
          </p:cNvSpPr>
          <p:nvPr/>
        </p:nvSpPr>
        <p:spPr>
          <a:xfrm>
            <a:off x="2010333" y="4172265"/>
            <a:ext cx="8188026" cy="1463189"/>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ea typeface="+mn-ea"/>
                <a:cs typeface="+mn-cs"/>
              </a:rPr>
              <a:t>It is a good solution for online identity</a:t>
            </a:r>
          </a:p>
          <a:p>
            <a:pPr algn="ctr"/>
            <a:br>
              <a:rPr lang="en-US" dirty="0"/>
            </a:br>
            <a:endParaRPr lang="en-US" dirty="0"/>
          </a:p>
        </p:txBody>
      </p:sp>
    </p:spTree>
    <p:extLst>
      <p:ext uri="{BB962C8B-B14F-4D97-AF65-F5344CB8AC3E}">
        <p14:creationId xmlns:p14="http://schemas.microsoft.com/office/powerpoint/2010/main" val="224381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D5837376-7E49-3A44-26B2-AFE3DD699F3D}"/>
              </a:ext>
            </a:extLst>
          </p:cNvPr>
          <p:cNvSpPr>
            <a:spLocks noGrp="1"/>
          </p:cNvSpPr>
          <p:nvPr>
            <p:ph type="title"/>
          </p:nvPr>
        </p:nvSpPr>
        <p:spPr>
          <a:xfrm>
            <a:off x="1903182" y="1909538"/>
            <a:ext cx="8188026" cy="1463189"/>
          </a:xfrm>
        </p:spPr>
        <p:txBody>
          <a:bodyPr vert="horz" lIns="91440" tIns="45720" rIns="91440" bIns="45720" rtlCol="0" anchor="b">
            <a:normAutofit fontScale="90000"/>
          </a:bodyPr>
          <a:lstStyle/>
          <a:p>
            <a:pPr algn="ctr"/>
            <a:r>
              <a:rPr lang="en-US" kern="1200" dirty="0">
                <a:solidFill>
                  <a:schemeClr val="tx1"/>
                </a:solidFill>
                <a:latin typeface="+mj-lt"/>
                <a:ea typeface="+mj-ea"/>
                <a:cs typeface="+mj-cs"/>
              </a:rPr>
              <a:t>Cross device authentication that starts from a QR Code is UNSECURE</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4" name="Title 1">
            <a:extLst>
              <a:ext uri="{FF2B5EF4-FFF2-40B4-BE49-F238E27FC236}">
                <a16:creationId xmlns:a16="http://schemas.microsoft.com/office/drawing/2014/main" id="{70BE2608-E2BB-0624-CB12-37938D0ED60D}"/>
              </a:ext>
            </a:extLst>
          </p:cNvPr>
          <p:cNvSpPr txBox="1">
            <a:spLocks/>
          </p:cNvSpPr>
          <p:nvPr/>
        </p:nvSpPr>
        <p:spPr>
          <a:xfrm>
            <a:off x="1993641" y="3519236"/>
            <a:ext cx="8192843" cy="20570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spcAft>
                <a:spcPts val="600"/>
              </a:spcAft>
              <a:buFont typeface="Arial" panose="020B0604020202020204" pitchFamily="34" charset="0"/>
              <a:buChar char="•"/>
            </a:pPr>
            <a:endParaRPr lang="en-US" sz="1800" dirty="0">
              <a:latin typeface="+mn-lt"/>
              <a:ea typeface="+mn-ea"/>
              <a:cs typeface="+mn-cs"/>
            </a:endParaRPr>
          </a:p>
        </p:txBody>
      </p:sp>
      <p:sp>
        <p:nvSpPr>
          <p:cNvPr id="5" name="Title 1">
            <a:extLst>
              <a:ext uri="{FF2B5EF4-FFF2-40B4-BE49-F238E27FC236}">
                <a16:creationId xmlns:a16="http://schemas.microsoft.com/office/drawing/2014/main" id="{A84C6DEE-D317-6716-12CF-C55D1F888BF7}"/>
              </a:ext>
            </a:extLst>
          </p:cNvPr>
          <p:cNvSpPr txBox="1">
            <a:spLocks/>
          </p:cNvSpPr>
          <p:nvPr/>
        </p:nvSpPr>
        <p:spPr>
          <a:xfrm>
            <a:off x="2010333" y="4172265"/>
            <a:ext cx="8188026" cy="1463189"/>
          </a:xfrm>
          <a:prstGeom prst="rect">
            <a:avLst/>
          </a:prstGeom>
        </p:spPr>
        <p:txBody>
          <a:bodyPr vert="horz" lIns="91440" tIns="45720" rIns="91440" bIns="45720" rtlCol="0" anchor="b">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a typeface="+mn-ea"/>
                <a:cs typeface="+mn-cs"/>
              </a:rPr>
              <a:t>Near device authentication which starts from a QR Code is secure (passkeys)</a:t>
            </a:r>
            <a:endParaRPr lang="en-US" sz="4400" dirty="0">
              <a:ea typeface="+mn-ea"/>
              <a:cs typeface="+mn-cs"/>
            </a:endParaRPr>
          </a:p>
          <a:p>
            <a:pPr algn="ctr"/>
            <a:br>
              <a:rPr lang="en-US" dirty="0"/>
            </a:br>
            <a:endParaRPr lang="en-US" dirty="0"/>
          </a:p>
        </p:txBody>
      </p:sp>
    </p:spTree>
    <p:extLst>
      <p:ext uri="{BB962C8B-B14F-4D97-AF65-F5344CB8AC3E}">
        <p14:creationId xmlns:p14="http://schemas.microsoft.com/office/powerpoint/2010/main" val="267880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a:extLst>
              <a:ext uri="{FF2B5EF4-FFF2-40B4-BE49-F238E27FC236}">
                <a16:creationId xmlns:a16="http://schemas.microsoft.com/office/drawing/2014/main" id="{E293D215-3997-4001-A5B3-E670BB3E745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br>
              <a:rPr lang="en-US" sz="6200" kern="1200" dirty="0">
                <a:latin typeface="+mj-lt"/>
                <a:ea typeface="+mj-ea"/>
                <a:cs typeface="+mj-cs"/>
              </a:rPr>
            </a:br>
            <a:r>
              <a:rPr lang="en-US" sz="6200" kern="1200" dirty="0">
                <a:latin typeface="+mj-lt"/>
                <a:ea typeface="+mj-ea"/>
                <a:cs typeface="+mj-cs"/>
              </a:rPr>
              <a:t>Some </a:t>
            </a:r>
            <a:r>
              <a:rPr lang="en-US" sz="6600" dirty="0"/>
              <a:t>best practices</a:t>
            </a:r>
            <a:br>
              <a:rPr lang="en-US" sz="6200" kern="1200" dirty="0">
                <a:solidFill>
                  <a:srgbClr val="FFFFFF"/>
                </a:solidFill>
                <a:latin typeface="+mj-lt"/>
                <a:ea typeface="+mj-ea"/>
                <a:cs typeface="+mj-cs"/>
              </a:rPr>
            </a:br>
            <a:endParaRPr lang="en-US" sz="62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70188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5DCF72-3C01-DF22-D4C8-BC263C665127}"/>
              </a:ext>
            </a:extLst>
          </p:cNvPr>
          <p:cNvPicPr>
            <a:picLocks noChangeAspect="1"/>
          </p:cNvPicPr>
          <p:nvPr/>
        </p:nvPicPr>
        <p:blipFill rotWithShape="1">
          <a:blip r:embed="rId3"/>
          <a:srcRect t="5063"/>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523875" y="5317240"/>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pPr>
            <a:r>
              <a:rPr lang="en-US" sz="3100">
                <a:solidFill>
                  <a:schemeClr val="tx1">
                    <a:lumMod val="85000"/>
                    <a:lumOff val="15000"/>
                  </a:schemeClr>
                </a:solidFill>
              </a:rPr>
              <a:t>The old way…</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1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8074815" cy="1618489"/>
          </a:xfrm>
        </p:spPr>
        <p:txBody>
          <a:bodyPr anchor="ctr">
            <a:normAutofit/>
          </a:bodyPr>
          <a:lstStyle/>
          <a:p>
            <a:r>
              <a:rPr lang="en-US" sz="7200" kern="1200" dirty="0">
                <a:solidFill>
                  <a:schemeClr val="tx1"/>
                </a:solidFill>
                <a:latin typeface="+mj-lt"/>
                <a:ea typeface="+mj-ea"/>
                <a:cs typeface="+mj-cs"/>
              </a:rPr>
              <a:t>.NET 7 &amp; .NET 8</a:t>
            </a:r>
            <a:endParaRPr lang="en-US" sz="7200" dirty="0"/>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fontScale="92500"/>
          </a:bodyPr>
          <a:lstStyle/>
          <a:p>
            <a:pPr marL="0" indent="0">
              <a:lnSpc>
                <a:spcPct val="90000"/>
              </a:lnSpc>
              <a:spcBef>
                <a:spcPct val="0"/>
              </a:spcBef>
              <a:spcAft>
                <a:spcPts val="600"/>
              </a:spcAft>
              <a:buNone/>
            </a:pPr>
            <a:r>
              <a:rPr lang="en-US" sz="2400" dirty="0"/>
              <a:t>A big push in authentication, new APIs, docs in .NET 8</a:t>
            </a:r>
          </a:p>
          <a:p>
            <a:pPr>
              <a:lnSpc>
                <a:spcPct val="90000"/>
              </a:lnSpc>
              <a:spcBef>
                <a:spcPct val="0"/>
              </a:spcBef>
              <a:spcAft>
                <a:spcPts val="600"/>
              </a:spcAft>
            </a:pPr>
            <a:endParaRPr lang="en-US" sz="2400" dirty="0"/>
          </a:p>
          <a:p>
            <a:pPr marL="0" indent="0">
              <a:lnSpc>
                <a:spcPct val="90000"/>
              </a:lnSpc>
              <a:spcBef>
                <a:spcPct val="0"/>
              </a:spcBef>
              <a:spcAft>
                <a:spcPts val="600"/>
              </a:spcAft>
              <a:buNone/>
            </a:pPr>
            <a:r>
              <a:rPr lang="en-US" sz="2400" dirty="0"/>
              <a:t>Still using tokens in the browser </a:t>
            </a:r>
            <a:r>
              <a:rPr lang="en-US" sz="2400" dirty="0">
                <a:sym typeface="Wingdings" panose="05000000000000000000" pitchFamily="2" charset="2"/>
              </a:rPr>
              <a:t> </a:t>
            </a:r>
            <a:r>
              <a:rPr lang="en-US" sz="2400" dirty="0"/>
              <a:t>The time for secure cookies in now.</a:t>
            </a:r>
          </a:p>
          <a:p>
            <a:pPr>
              <a:lnSpc>
                <a:spcPct val="90000"/>
              </a:lnSpc>
              <a:spcBef>
                <a:spcPct val="0"/>
              </a:spcBef>
              <a:spcAft>
                <a:spcPts val="600"/>
              </a:spcAft>
            </a:pPr>
            <a:endParaRPr lang="en-US" sz="2400" dirty="0"/>
          </a:p>
          <a:p>
            <a:pPr marL="0" indent="0">
              <a:lnSpc>
                <a:spcPct val="90000"/>
              </a:lnSpc>
              <a:spcBef>
                <a:spcPct val="0"/>
              </a:spcBef>
              <a:spcAft>
                <a:spcPts val="600"/>
              </a:spcAft>
              <a:buNone/>
            </a:pPr>
            <a:r>
              <a:rPr lang="en-US" sz="2400" dirty="0"/>
              <a:t>Too many solutions in .NET and not sticking to the standards. </a:t>
            </a:r>
          </a:p>
          <a:p>
            <a:pPr indent="-228600">
              <a:lnSpc>
                <a:spcPct val="90000"/>
              </a:lnSpc>
              <a:spcBef>
                <a:spcPct val="0"/>
              </a:spcBef>
              <a:spcAft>
                <a:spcPts val="600"/>
              </a:spcAft>
              <a:buFont typeface="Arial" panose="020B0604020202020204" pitchFamily="34" charset="0"/>
              <a:buChar char="•"/>
            </a:pPr>
            <a:endParaRPr lang="en-US" sz="2400" dirty="0"/>
          </a:p>
          <a:p>
            <a:pPr marL="0" indent="0">
              <a:lnSpc>
                <a:spcPct val="90000"/>
              </a:lnSpc>
              <a:spcBef>
                <a:spcPct val="0"/>
              </a:spcBef>
              <a:spcAft>
                <a:spcPts val="600"/>
              </a:spcAft>
              <a:buNone/>
            </a:pPr>
            <a:r>
              <a:rPr lang="en-US" sz="2400" dirty="0"/>
              <a:t>Every producer seems to make different client library wrappers</a:t>
            </a:r>
          </a:p>
          <a:p>
            <a:endParaRPr lang="en-US" sz="2400" dirty="0"/>
          </a:p>
        </p:txBody>
      </p:sp>
    </p:spTree>
    <p:extLst>
      <p:ext uri="{BB962C8B-B14F-4D97-AF65-F5344CB8AC3E}">
        <p14:creationId xmlns:p14="http://schemas.microsoft.com/office/powerpoint/2010/main" val="515567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Network/IT security versus App Security</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One does not replace the other!</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Use both</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use setups which prevent doing one or the other correctly!</a:t>
            </a:r>
          </a:p>
        </p:txBody>
      </p:sp>
    </p:spTree>
    <p:extLst>
      <p:ext uri="{BB962C8B-B14F-4D97-AF65-F5344CB8AC3E}">
        <p14:creationId xmlns:p14="http://schemas.microsoft.com/office/powerpoint/2010/main" val="2585110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400" kern="1200" dirty="0">
                <a:solidFill>
                  <a:schemeClr val="tx1"/>
                </a:solidFill>
                <a:latin typeface="+mj-lt"/>
                <a:ea typeface="+mj-ea"/>
                <a:cs typeface="+mj-cs"/>
              </a:rPr>
              <a:t>Good security is not complex to implement or use</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573078"/>
            <a:ext cx="9367204" cy="3644841"/>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Less is more</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KISS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create custom solutions, complex solutions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Useability</a:t>
            </a:r>
          </a:p>
        </p:txBody>
      </p:sp>
    </p:spTree>
    <p:extLst>
      <p:ext uri="{BB962C8B-B14F-4D97-AF65-F5344CB8AC3E}">
        <p14:creationId xmlns:p14="http://schemas.microsoft.com/office/powerpoint/2010/main" val="1288595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Use </a:t>
            </a:r>
            <a:r>
              <a:rPr lang="en-US" sz="4400" dirty="0">
                <a:latin typeface="+mj-lt"/>
                <a:ea typeface="+mj-ea"/>
                <a:cs typeface="+mj-cs"/>
              </a:rPr>
              <a:t>a </a:t>
            </a:r>
            <a:r>
              <a:rPr lang="en-US" sz="4400" kern="1200" dirty="0">
                <a:solidFill>
                  <a:schemeClr val="tx1"/>
                </a:solidFill>
                <a:latin typeface="+mj-lt"/>
                <a:ea typeface="+mj-ea"/>
                <a:cs typeface="+mj-cs"/>
              </a:rPr>
              <a:t>Zero Trust Strategy</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400" dirty="0"/>
              <a:t>Verify locally, implement security at the app and at the source</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In production even when you use a WAF and K8s, use HTTPS</a:t>
            </a:r>
          </a:p>
          <a:p>
            <a:pPr>
              <a:lnSpc>
                <a:spcPct val="90000"/>
              </a:lnSpc>
              <a:spcBef>
                <a:spcPct val="0"/>
              </a:spcBef>
              <a:spcAft>
                <a:spcPts val="600"/>
              </a:spcAft>
            </a:pPr>
            <a:endParaRPr lang="en-US" sz="2400" dirty="0"/>
          </a:p>
          <a:p>
            <a:pPr indent="-228600">
              <a:lnSpc>
                <a:spcPct val="90000"/>
              </a:lnSpc>
              <a:spcBef>
                <a:spcPct val="0"/>
              </a:spcBef>
              <a:spcAft>
                <a:spcPts val="600"/>
              </a:spcAft>
              <a:buFont typeface="Arial" panose="020B0604020202020204" pitchFamily="34" charset="0"/>
              <a:buChar char="•"/>
            </a:pPr>
            <a:r>
              <a:rPr lang="en-US" sz="2400" dirty="0"/>
              <a:t>Do not use setups which prevent application security</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Avoid moving the security to gateways,  Firewalls, WAF </a:t>
            </a:r>
          </a:p>
          <a:p>
            <a:pPr indent="-228600">
              <a:lnSpc>
                <a:spcPct val="90000"/>
              </a:lnSpc>
              <a:spcBef>
                <a:spcPct val="0"/>
              </a:spcBef>
              <a:spcAft>
                <a:spcPts val="600"/>
              </a:spcAft>
              <a:buFont typeface="Arial" panose="020B0604020202020204" pitchFamily="34" charset="0"/>
              <a:buChar char="•"/>
            </a:pPr>
            <a:endParaRPr lang="en-US" sz="2400" dirty="0"/>
          </a:p>
          <a:p>
            <a:pPr indent="-228600">
              <a:lnSpc>
                <a:spcPct val="90000"/>
              </a:lnSpc>
              <a:spcBef>
                <a:spcPct val="0"/>
              </a:spcBef>
              <a:spcAft>
                <a:spcPts val="600"/>
              </a:spcAft>
              <a:buFont typeface="Arial" panose="020B0604020202020204" pitchFamily="34" charset="0"/>
              <a:buChar char="•"/>
            </a:pPr>
            <a:r>
              <a:rPr lang="en-US" sz="2400" dirty="0"/>
              <a:t>(You can do this as well)</a:t>
            </a:r>
          </a:p>
        </p:txBody>
      </p:sp>
    </p:spTree>
    <p:extLst>
      <p:ext uri="{BB962C8B-B14F-4D97-AF65-F5344CB8AC3E}">
        <p14:creationId xmlns:p14="http://schemas.microsoft.com/office/powerpoint/2010/main" val="3914338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 Standards</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Don’t implement this yourself, use certified libs, packages, tested</a:t>
            </a:r>
          </a:p>
        </p:txBody>
      </p:sp>
    </p:spTree>
    <p:extLst>
      <p:ext uri="{BB962C8B-B14F-4D97-AF65-F5344CB8AC3E}">
        <p14:creationId xmlns:p14="http://schemas.microsoft.com/office/powerpoint/2010/main" val="333714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Move auth to the Cloud</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Move away from On-Prem solutions</a:t>
            </a:r>
          </a:p>
          <a:p>
            <a:pPr>
              <a:lnSpc>
                <a:spcPct val="90000"/>
              </a:lnSpc>
              <a:spcBef>
                <a:spcPct val="0"/>
              </a:spcBef>
              <a:spcAft>
                <a:spcPts val="600"/>
              </a:spcAft>
            </a:pPr>
            <a:endParaRPr lang="en-US" sz="4800" dirty="0"/>
          </a:p>
          <a:p>
            <a:pPr>
              <a:lnSpc>
                <a:spcPct val="90000"/>
              </a:lnSpc>
              <a:spcBef>
                <a:spcPct val="0"/>
              </a:spcBef>
              <a:spcAft>
                <a:spcPts val="600"/>
              </a:spcAft>
            </a:pPr>
            <a:r>
              <a:rPr lang="en-US" sz="4800" dirty="0"/>
              <a:t>   but not always… </a:t>
            </a:r>
          </a:p>
        </p:txBody>
      </p:sp>
      <p:pic>
        <p:nvPicPr>
          <p:cNvPr id="4" name="Picture 3">
            <a:extLst>
              <a:ext uri="{FF2B5EF4-FFF2-40B4-BE49-F238E27FC236}">
                <a16:creationId xmlns:a16="http://schemas.microsoft.com/office/drawing/2014/main" id="{AF4F7278-C779-F66B-2614-F925858190AC}"/>
              </a:ext>
            </a:extLst>
          </p:cNvPr>
          <p:cNvPicPr>
            <a:picLocks noChangeAspect="1"/>
          </p:cNvPicPr>
          <p:nvPr/>
        </p:nvPicPr>
        <p:blipFill>
          <a:blip r:embed="rId3"/>
          <a:stretch>
            <a:fillRect/>
          </a:stretch>
        </p:blipFill>
        <p:spPr>
          <a:xfrm>
            <a:off x="8139449" y="5539324"/>
            <a:ext cx="3895838" cy="1016986"/>
          </a:xfrm>
          <a:prstGeom prst="rect">
            <a:avLst/>
          </a:prstGeom>
        </p:spPr>
      </p:pic>
    </p:spTree>
    <p:extLst>
      <p:ext uri="{BB962C8B-B14F-4D97-AF65-F5344CB8AC3E}">
        <p14:creationId xmlns:p14="http://schemas.microsoft.com/office/powerpoint/2010/main" val="1766883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Use a single cloud identity provider</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Use a single cloud identity provider for applications.</a:t>
            </a:r>
          </a:p>
        </p:txBody>
      </p:sp>
    </p:spTree>
    <p:extLst>
      <p:ext uri="{BB962C8B-B14F-4D97-AF65-F5344CB8AC3E}">
        <p14:creationId xmlns:p14="http://schemas.microsoft.com/office/powerpoint/2010/main" val="108131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Use </a:t>
            </a:r>
            <a:r>
              <a:rPr lang="en-US" sz="4000" dirty="0">
                <a:solidFill>
                  <a:srgbClr val="FFFFFF"/>
                </a:solidFill>
                <a:latin typeface="+mj-lt"/>
                <a:ea typeface="+mj-ea"/>
                <a:cs typeface="+mj-cs"/>
              </a:rPr>
              <a:t>HTTPS everywhere</a:t>
            </a:r>
            <a:endParaRPr lang="en-US" sz="40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Even in dev!</a:t>
            </a:r>
          </a:p>
        </p:txBody>
      </p:sp>
    </p:spTree>
    <p:extLst>
      <p:ext uri="{BB962C8B-B14F-4D97-AF65-F5344CB8AC3E}">
        <p14:creationId xmlns:p14="http://schemas.microsoft.com/office/powerpoint/2010/main" val="3506800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66628-9D27-499C-AEBB-56545902151C}"/>
              </a:ext>
            </a:extLst>
          </p:cNvPr>
          <p:cNvSpPr txBox="1"/>
          <p:nvPr/>
        </p:nvSpPr>
        <p:spPr>
          <a:xfrm>
            <a:off x="1653363" y="365760"/>
            <a:ext cx="9367203" cy="11887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Never implement a username/password</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86C953CC-CB01-4EE6-BC5A-DA3BE9166976}"/>
              </a:ext>
            </a:extLst>
          </p:cNvPr>
          <p:cNvSpPr txBox="1"/>
          <p:nvPr/>
        </p:nvSpPr>
        <p:spPr>
          <a:xfrm>
            <a:off x="1653363" y="2176272"/>
            <a:ext cx="9367204" cy="4041648"/>
          </a:xfrm>
          <a:prstGeom prst="rect">
            <a:avLst/>
          </a:prstGeom>
        </p:spPr>
        <p:txBody>
          <a:bodyPr vert="horz" lIns="91440" tIns="45720" rIns="91440" bIns="45720" rtlCol="0" anchor="t">
            <a:normAutofit fontScale="92500" lnSpcReduction="20000"/>
          </a:bodyPr>
          <a:lstStyle/>
          <a:p>
            <a:pPr>
              <a:lnSpc>
                <a:spcPct val="90000"/>
              </a:lnSpc>
              <a:spcBef>
                <a:spcPct val="0"/>
              </a:spcBef>
              <a:spcAft>
                <a:spcPts val="600"/>
              </a:spcAft>
            </a:pPr>
            <a:r>
              <a:rPr lang="en-US" sz="2400" dirty="0"/>
              <a:t>You should never need to implement a username/password request </a:t>
            </a:r>
          </a:p>
          <a:p>
            <a:pPr>
              <a:lnSpc>
                <a:spcPct val="90000"/>
              </a:lnSpc>
              <a:spcBef>
                <a:spcPct val="0"/>
              </a:spcBef>
              <a:spcAft>
                <a:spcPts val="600"/>
              </a:spcAft>
            </a:pPr>
            <a:endParaRPr lang="en-US" sz="2400" dirty="0"/>
          </a:p>
          <a:p>
            <a:pPr>
              <a:lnSpc>
                <a:spcPct val="90000"/>
              </a:lnSpc>
              <a:spcBef>
                <a:spcPct val="0"/>
              </a:spcBef>
              <a:spcAft>
                <a:spcPts val="600"/>
              </a:spcAft>
            </a:pPr>
            <a:r>
              <a:rPr lang="en-US" sz="2400" dirty="0"/>
              <a:t>Use ASP.NET Core Identity if implementing your own identity provider and token server</a:t>
            </a:r>
          </a:p>
          <a:p>
            <a:pPr>
              <a:lnSpc>
                <a:spcPct val="90000"/>
              </a:lnSpc>
              <a:spcBef>
                <a:spcPct val="0"/>
              </a:spcBef>
              <a:spcAft>
                <a:spcPts val="600"/>
              </a:spcAft>
            </a:pPr>
            <a:endParaRPr lang="en-US" sz="2400" dirty="0"/>
          </a:p>
          <a:p>
            <a:pPr>
              <a:lnSpc>
                <a:spcPct val="90000"/>
              </a:lnSpc>
              <a:spcBef>
                <a:spcPct val="0"/>
              </a:spcBef>
              <a:spcAft>
                <a:spcPts val="600"/>
              </a:spcAft>
            </a:pPr>
            <a:r>
              <a:rPr lang="en-US" sz="2400" dirty="0"/>
              <a:t>Always delegate the IAM management to an existing system if possible or use a solution based on standards</a:t>
            </a:r>
          </a:p>
          <a:p>
            <a:pPr>
              <a:lnSpc>
                <a:spcPct val="90000"/>
              </a:lnSpc>
              <a:spcBef>
                <a:spcPct val="0"/>
              </a:spcBef>
              <a:spcAft>
                <a:spcPts val="600"/>
              </a:spcAft>
            </a:pPr>
            <a:endParaRPr lang="en-US" sz="2400" dirty="0"/>
          </a:p>
          <a:p>
            <a:pPr lvl="1" indent="-228600">
              <a:lnSpc>
                <a:spcPct val="90000"/>
              </a:lnSpc>
              <a:spcBef>
                <a:spcPct val="0"/>
              </a:spcBef>
              <a:spcAft>
                <a:spcPts val="600"/>
              </a:spcAft>
              <a:buFont typeface="Arial" panose="020B0604020202020204" pitchFamily="34" charset="0"/>
              <a:buChar char="•"/>
            </a:pPr>
            <a:r>
              <a:rPr lang="en-US" sz="2400" dirty="0"/>
              <a:t>Azure AD (Azure AD B2C)</a:t>
            </a:r>
          </a:p>
          <a:p>
            <a:pPr lvl="1" indent="-228600">
              <a:lnSpc>
                <a:spcPct val="90000"/>
              </a:lnSpc>
              <a:spcBef>
                <a:spcPct val="0"/>
              </a:spcBef>
              <a:spcAft>
                <a:spcPts val="600"/>
              </a:spcAft>
              <a:buFont typeface="Arial" panose="020B0604020202020204" pitchFamily="34" charset="0"/>
              <a:buChar char="•"/>
            </a:pPr>
            <a:r>
              <a:rPr lang="en-US" sz="2400" dirty="0"/>
              <a:t>Auth0</a:t>
            </a:r>
          </a:p>
          <a:p>
            <a:pPr lvl="1" indent="-228600">
              <a:lnSpc>
                <a:spcPct val="90000"/>
              </a:lnSpc>
              <a:spcBef>
                <a:spcPct val="0"/>
              </a:spcBef>
              <a:spcAft>
                <a:spcPts val="600"/>
              </a:spcAft>
              <a:buFont typeface="Arial" panose="020B0604020202020204" pitchFamily="34" charset="0"/>
              <a:buChar char="•"/>
            </a:pPr>
            <a:r>
              <a:rPr lang="en-US" sz="2400" dirty="0" err="1"/>
              <a:t>Keycloak</a:t>
            </a:r>
            <a:endParaRPr lang="en-US" sz="2400" dirty="0"/>
          </a:p>
          <a:p>
            <a:pPr lvl="1" indent="-228600">
              <a:lnSpc>
                <a:spcPct val="90000"/>
              </a:lnSpc>
              <a:spcBef>
                <a:spcPct val="0"/>
              </a:spcBef>
              <a:spcAft>
                <a:spcPts val="600"/>
              </a:spcAft>
              <a:buFont typeface="Arial" panose="020B0604020202020204" pitchFamily="34" charset="0"/>
              <a:buChar char="•"/>
            </a:pPr>
            <a:r>
              <a:rPr lang="en-US" sz="2400" dirty="0" err="1"/>
              <a:t>OpenIddict</a:t>
            </a:r>
            <a:r>
              <a:rPr lang="en-US" sz="2400" dirty="0"/>
              <a:t> with ASP.NET Core Identity</a:t>
            </a:r>
          </a:p>
          <a:p>
            <a:pPr lvl="1" indent="-228600">
              <a:lnSpc>
                <a:spcPct val="90000"/>
              </a:lnSpc>
              <a:spcBef>
                <a:spcPct val="0"/>
              </a:spcBef>
              <a:spcAft>
                <a:spcPts val="600"/>
              </a:spcAft>
              <a:buFont typeface="Arial" panose="020B0604020202020204" pitchFamily="34" charset="0"/>
              <a:buChar char="•"/>
            </a:pPr>
            <a:r>
              <a:rPr lang="en-US" sz="2400" dirty="0" err="1"/>
              <a:t>IdentityServer</a:t>
            </a:r>
            <a:r>
              <a:rPr lang="en-US" sz="2400" dirty="0"/>
              <a:t> with ASP.NET Core Identity</a:t>
            </a:r>
          </a:p>
          <a:p>
            <a:pPr lvl="1" indent="-228600">
              <a:lnSpc>
                <a:spcPct val="90000"/>
              </a:lnSpc>
              <a:spcBef>
                <a:spcPct val="0"/>
              </a:spcBef>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839303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937260" y="2876765"/>
            <a:ext cx="9418319" cy="3051424"/>
          </a:xfrm>
        </p:spPr>
        <p:txBody>
          <a:bodyPr vert="horz" lIns="91440" tIns="45720" rIns="91440" bIns="45720" rtlCol="0" anchor="t">
            <a:normAutofit fontScale="90000"/>
          </a:bodyPr>
          <a:lstStyle/>
          <a:p>
            <a:pPr algn="l">
              <a:spcAft>
                <a:spcPts val="800"/>
              </a:spcAft>
            </a:pPr>
            <a:r>
              <a:rPr lang="en-US" sz="3100" dirty="0">
                <a:effectLst/>
              </a:rPr>
              <a:t>Team of 50 people focused on developing business solutions</a:t>
            </a:r>
            <a:br>
              <a:rPr lang="en-US" sz="3100" dirty="0">
                <a:effectLst/>
              </a:rPr>
            </a:br>
            <a:br>
              <a:rPr lang="en-US" sz="3100" dirty="0">
                <a:effectLst/>
              </a:rPr>
            </a:br>
            <a:r>
              <a:rPr lang="en-US" sz="3100" dirty="0">
                <a:effectLst/>
              </a:rPr>
              <a:t>Security workshops, security </a:t>
            </a:r>
            <a:r>
              <a:rPr lang="en-US" sz="3100" dirty="0"/>
              <a:t>c</a:t>
            </a:r>
            <a:r>
              <a:rPr lang="en-US" sz="3100" dirty="0">
                <a:effectLst/>
              </a:rPr>
              <a:t>onsulting, DevOps Security</a:t>
            </a:r>
            <a:br>
              <a:rPr lang="en-US" sz="3100" dirty="0">
                <a:effectLst/>
              </a:rPr>
            </a:br>
            <a:br>
              <a:rPr lang="en-US" sz="3100" dirty="0">
                <a:effectLst/>
              </a:rPr>
            </a:br>
            <a:r>
              <a:rPr lang="en-US" sz="3100" dirty="0">
                <a:effectLst/>
              </a:rPr>
              <a:t>Focus on hand crafted solutions</a:t>
            </a:r>
            <a:r>
              <a:rPr lang="en-US" sz="3100" dirty="0"/>
              <a:t> generating business value</a:t>
            </a:r>
            <a:br>
              <a:rPr lang="en-US" sz="3100" dirty="0">
                <a:effectLst/>
              </a:rPr>
            </a:br>
            <a:br>
              <a:rPr lang="en-US" sz="3100" dirty="0">
                <a:effectLst/>
              </a:rPr>
            </a:br>
            <a:br>
              <a:rPr lang="en-US" sz="3100" dirty="0">
                <a:effectLst/>
              </a:rPr>
            </a:br>
            <a:r>
              <a:rPr lang="en-US" sz="1800" dirty="0"/>
              <a:t>.NET, Azure, App security, React, </a:t>
            </a:r>
            <a:r>
              <a:rPr lang="en-US" sz="1800" dirty="0" err="1"/>
              <a:t>Blazor</a:t>
            </a:r>
            <a:r>
              <a:rPr lang="en-US" sz="1800" dirty="0"/>
              <a:t>, Angular, Power Apps, Power BI &amp; data</a:t>
            </a:r>
            <a:br>
              <a:rPr lang="en-US" sz="2800" dirty="0">
                <a:effectLst/>
              </a:rPr>
            </a:br>
            <a:endParaRPr lang="en-US" sz="2800" dirty="0">
              <a:effectLst/>
            </a:endParaRPr>
          </a:p>
        </p:txBody>
      </p:sp>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3"/>
          <a:stretch>
            <a:fillRect/>
          </a:stretch>
        </p:blipFill>
        <p:spPr>
          <a:xfrm>
            <a:off x="685801" y="773904"/>
            <a:ext cx="8226593" cy="2209326"/>
          </a:xfrm>
          <a:prstGeom prst="rect">
            <a:avLst/>
          </a:prstGeom>
        </p:spPr>
      </p:pic>
    </p:spTree>
    <p:extLst>
      <p:ext uri="{BB962C8B-B14F-4D97-AF65-F5344CB8AC3E}">
        <p14:creationId xmlns:p14="http://schemas.microsoft.com/office/powerpoint/2010/main" val="749335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logos on a white background&#10;&#10;Description automatically generated">
            <a:extLst>
              <a:ext uri="{FF2B5EF4-FFF2-40B4-BE49-F238E27FC236}">
                <a16:creationId xmlns:a16="http://schemas.microsoft.com/office/drawing/2014/main" id="{7CD933BA-F167-E8AF-2700-35A2EE5B451E}"/>
              </a:ext>
            </a:extLst>
          </p:cNvPr>
          <p:cNvPicPr>
            <a:picLocks noChangeAspect="1"/>
          </p:cNvPicPr>
          <p:nvPr/>
        </p:nvPicPr>
        <p:blipFill rotWithShape="1">
          <a:blip r:embed="rId3">
            <a:extLst>
              <a:ext uri="{28A0092B-C50C-407E-A947-70E740481C1C}">
                <a14:useLocalDpi xmlns:a14="http://schemas.microsoft.com/office/drawing/2010/main" val="0"/>
              </a:ext>
            </a:extLst>
          </a:blip>
          <a:srcRect r="538"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134535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9643417" cy="1618489"/>
          </a:xfrm>
        </p:spPr>
        <p:txBody>
          <a:bodyPr anchor="ctr">
            <a:normAutofit fontScale="90000"/>
          </a:bodyPr>
          <a:lstStyle/>
          <a:p>
            <a:r>
              <a:rPr lang="en-US" sz="7200" dirty="0"/>
              <a:t>.NET 8 templates, solutions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a:bodyPr>
          <a:lstStyle/>
          <a:p>
            <a:pPr marL="0" indent="0">
              <a:buNone/>
            </a:pPr>
            <a:r>
              <a:rPr lang="en-US" sz="2400" dirty="0"/>
              <a:t>Moving back to less secure solutions with weak </a:t>
            </a:r>
            <a:r>
              <a:rPr lang="en-US" sz="2400" b="1" i="0" dirty="0">
                <a:effectLst/>
                <a:latin typeface="DDG_ProximaNova"/>
              </a:rPr>
              <a:t>interoperability</a:t>
            </a:r>
            <a:r>
              <a:rPr lang="en-US" sz="2400" dirty="0"/>
              <a:t> </a:t>
            </a:r>
            <a:r>
              <a:rPr lang="en-US" sz="2400" dirty="0">
                <a:sym typeface="Wingdings" panose="05000000000000000000" pitchFamily="2" charset="2"/>
              </a:rPr>
              <a:t> </a:t>
            </a:r>
          </a:p>
          <a:p>
            <a:pPr marL="0" indent="0">
              <a:buNone/>
            </a:pPr>
            <a:endParaRPr lang="en-US" sz="2400" dirty="0">
              <a:sym typeface="Wingdings" panose="05000000000000000000" pitchFamily="2" charset="2"/>
            </a:endParaRPr>
          </a:p>
          <a:p>
            <a:pPr marL="0" indent="0">
              <a:buNone/>
            </a:pPr>
            <a:r>
              <a:rPr lang="en-US" sz="2400" dirty="0">
                <a:sym typeface="Wingdings" panose="05000000000000000000" pitchFamily="2" charset="2"/>
              </a:rPr>
              <a:t>OIDC, OAuth2 client templates are missing </a:t>
            </a:r>
          </a:p>
          <a:p>
            <a:pPr marL="0" indent="0">
              <a:buNone/>
            </a:pPr>
            <a:r>
              <a:rPr lang="en-US" sz="2400" dirty="0">
                <a:sym typeface="Wingdings" panose="05000000000000000000" pitchFamily="2" charset="2"/>
              </a:rPr>
              <a:t>(Apart from Microsoft </a:t>
            </a:r>
            <a:r>
              <a:rPr lang="en-US" sz="2400" dirty="0" err="1">
                <a:sym typeface="Wingdings" panose="05000000000000000000" pitchFamily="2" charset="2"/>
              </a:rPr>
              <a:t>Entra</a:t>
            </a:r>
            <a:r>
              <a:rPr lang="en-US" sz="2400" dirty="0">
                <a:sym typeface="Wingdings" panose="05000000000000000000" pitchFamily="2" charset="2"/>
              </a:rPr>
              <a:t> ID)</a:t>
            </a:r>
          </a:p>
          <a:p>
            <a:endParaRPr lang="en-US" sz="2400" dirty="0"/>
          </a:p>
        </p:txBody>
      </p:sp>
    </p:spTree>
    <p:extLst>
      <p:ext uri="{BB962C8B-B14F-4D97-AF65-F5344CB8AC3E}">
        <p14:creationId xmlns:p14="http://schemas.microsoft.com/office/powerpoint/2010/main" val="3509066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3A0F-6FE5-2EE3-3BF3-2BDCD73C9C74}"/>
              </a:ext>
            </a:extLst>
          </p:cNvPr>
          <p:cNvSpPr>
            <a:spLocks noGrp="1"/>
          </p:cNvSpPr>
          <p:nvPr>
            <p:ph type="title"/>
          </p:nvPr>
        </p:nvSpPr>
        <p:spPr>
          <a:xfrm>
            <a:off x="838200" y="1667209"/>
            <a:ext cx="10515600" cy="1325563"/>
          </a:xfrm>
        </p:spPr>
        <p:txBody>
          <a:bodyPr/>
          <a:lstStyle/>
          <a:p>
            <a:r>
              <a:rPr lang="en-US" dirty="0"/>
              <a:t>Thanks</a:t>
            </a:r>
          </a:p>
        </p:txBody>
      </p:sp>
      <p:sp>
        <p:nvSpPr>
          <p:cNvPr id="3" name="Content Placeholder 2">
            <a:extLst>
              <a:ext uri="{FF2B5EF4-FFF2-40B4-BE49-F238E27FC236}">
                <a16:creationId xmlns:a16="http://schemas.microsoft.com/office/drawing/2014/main" id="{6354625A-48A6-370E-D2EB-360DE025428D}"/>
              </a:ext>
            </a:extLst>
          </p:cNvPr>
          <p:cNvSpPr>
            <a:spLocks noGrp="1"/>
          </p:cNvSpPr>
          <p:nvPr>
            <p:ph idx="1"/>
          </p:nvPr>
        </p:nvSpPr>
        <p:spPr>
          <a:xfrm>
            <a:off x="838200" y="3549315"/>
            <a:ext cx="10515600" cy="2627647"/>
          </a:xfrm>
        </p:spPr>
        <p:txBody>
          <a:bodyPr/>
          <a:lstStyle/>
          <a:p>
            <a:pPr marL="0" indent="0">
              <a:buNone/>
            </a:pPr>
            <a:r>
              <a:rPr lang="en-US" sz="1800" dirty="0">
                <a:hlinkClick r:id="rId3"/>
              </a:rPr>
              <a:t>https://github.com/damienbod</a:t>
            </a:r>
            <a:endParaRPr lang="en-US" sz="1800" dirty="0"/>
          </a:p>
          <a:p>
            <a:pPr marL="0" indent="0">
              <a:buNone/>
            </a:pPr>
            <a:endParaRPr lang="en-US" sz="1800" dirty="0"/>
          </a:p>
          <a:p>
            <a:pPr marL="0" indent="0">
              <a:buNone/>
            </a:pPr>
            <a:r>
              <a:rPr lang="en-US" sz="1800" dirty="0">
                <a:hlinkClick r:id="rId4"/>
              </a:rPr>
              <a:t>https://github.com/swiss-ssi-group</a:t>
            </a:r>
            <a:endParaRPr lang="en-US" sz="1800" dirty="0"/>
          </a:p>
          <a:p>
            <a:pPr marL="0" indent="0">
              <a:buNone/>
            </a:pPr>
            <a:endParaRPr lang="en-US" sz="1800" dirty="0"/>
          </a:p>
          <a:p>
            <a:pPr marL="0" indent="0">
              <a:buNone/>
            </a:pPr>
            <a:r>
              <a:rPr lang="en-US" sz="1800" dirty="0">
                <a:hlinkClick r:id="rId5"/>
              </a:rPr>
              <a:t>https://www.bj.admin.ch/bj/de/home/staat/gesetzgebung/staatliche-e-id.html</a:t>
            </a:r>
            <a:endParaRPr lang="en-US" sz="1800" dirty="0"/>
          </a:p>
          <a:p>
            <a:pPr marL="0" indent="0">
              <a:buNone/>
            </a:pPr>
            <a:endParaRPr lang="en-US" sz="1800" dirty="0"/>
          </a:p>
          <a:p>
            <a:pPr marL="0" indent="0">
              <a:buNone/>
            </a:pPr>
            <a:r>
              <a:rPr lang="en-US" sz="1800" dirty="0">
                <a:hlinkClick r:id="rId6"/>
              </a:rPr>
              <a:t>https://www.isolutions.ch/en/services/business-solutions/application-security/</a:t>
            </a: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339844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9643417" cy="1618489"/>
          </a:xfrm>
        </p:spPr>
        <p:txBody>
          <a:bodyPr anchor="ctr">
            <a:normAutofit fontScale="90000"/>
          </a:bodyPr>
          <a:lstStyle/>
          <a:p>
            <a:r>
              <a:rPr lang="en-US" sz="7200" dirty="0"/>
              <a:t>ASP.NET Core Identity APIs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499462" cy="2800395"/>
          </a:xfrm>
        </p:spPr>
        <p:txBody>
          <a:bodyPr anchor="t">
            <a:normAutofit fontScale="70000" lnSpcReduction="20000"/>
          </a:bodyPr>
          <a:lstStyle/>
          <a:p>
            <a:pPr marL="0" indent="0">
              <a:buNone/>
            </a:pPr>
            <a:r>
              <a:rPr lang="en-US" sz="2400" dirty="0"/>
              <a:t>Using a username, password to request an access token for a public client is a bad idea </a:t>
            </a:r>
          </a:p>
          <a:p>
            <a:pPr marL="0" indent="0">
              <a:buNone/>
            </a:pPr>
            <a:endParaRPr lang="en-US" sz="2400" dirty="0"/>
          </a:p>
          <a:p>
            <a:pPr marL="0" indent="0">
              <a:buNone/>
            </a:pPr>
            <a:r>
              <a:rPr lang="en-US" sz="3000" b="1" dirty="0"/>
              <a:t>Simple but unsecure!</a:t>
            </a:r>
          </a:p>
          <a:p>
            <a:pPr marL="0" indent="0">
              <a:buNone/>
            </a:pPr>
            <a:endParaRPr lang="en-US" sz="2400" dirty="0">
              <a:sym typeface="Wingdings" panose="05000000000000000000" pitchFamily="2" charset="2"/>
            </a:endParaRPr>
          </a:p>
          <a:p>
            <a:pPr>
              <a:buFontTx/>
              <a:buChar char="-"/>
            </a:pPr>
            <a:r>
              <a:rPr lang="en-US" sz="2400" dirty="0">
                <a:sym typeface="Wingdings" panose="05000000000000000000" pitchFamily="2" charset="2"/>
              </a:rPr>
              <a:t>Impersonation</a:t>
            </a:r>
          </a:p>
          <a:p>
            <a:pPr>
              <a:buFontTx/>
              <a:buChar char="-"/>
            </a:pPr>
            <a:r>
              <a:rPr lang="en-US" sz="2400" dirty="0">
                <a:sym typeface="Wingdings" panose="05000000000000000000" pitchFamily="2" charset="2"/>
              </a:rPr>
              <a:t>Phishing</a:t>
            </a:r>
          </a:p>
          <a:p>
            <a:pPr>
              <a:buFontTx/>
              <a:buChar char="-"/>
            </a:pPr>
            <a:r>
              <a:rPr lang="en-US" sz="2400" dirty="0">
                <a:sym typeface="Wingdings" panose="05000000000000000000" pitchFamily="2" charset="2"/>
              </a:rPr>
              <a:t>Access token storage problems</a:t>
            </a:r>
          </a:p>
          <a:p>
            <a:pPr>
              <a:buFontTx/>
              <a:buChar char="-"/>
            </a:pPr>
            <a:r>
              <a:rPr lang="en-US" sz="2400" dirty="0">
                <a:sym typeface="Wingdings" panose="05000000000000000000" pitchFamily="2" charset="2"/>
              </a:rPr>
              <a:t>Client hijacking</a:t>
            </a:r>
          </a:p>
          <a:p>
            <a:pPr>
              <a:buFontTx/>
              <a:buChar char="-"/>
            </a:pPr>
            <a:r>
              <a:rPr lang="en-US" sz="2400" dirty="0">
                <a:sym typeface="Wingdings" panose="05000000000000000000" pitchFamily="2" charset="2"/>
              </a:rPr>
              <a:t>MFA</a:t>
            </a:r>
          </a:p>
          <a:p>
            <a:pPr>
              <a:buFontTx/>
              <a:buChar char="-"/>
            </a:pPr>
            <a:endParaRPr lang="en-US" sz="2400" dirty="0">
              <a:sym typeface="Wingdings" panose="05000000000000000000" pitchFamily="2" charset="2"/>
            </a:endParaRPr>
          </a:p>
          <a:p>
            <a:endParaRPr lang="en-US" sz="2400" dirty="0"/>
          </a:p>
        </p:txBody>
      </p:sp>
    </p:spTree>
    <p:extLst>
      <p:ext uri="{BB962C8B-B14F-4D97-AF65-F5344CB8AC3E}">
        <p14:creationId xmlns:p14="http://schemas.microsoft.com/office/powerpoint/2010/main" val="121283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0412D-F658-3C4D-378B-4641F8A5BF54}"/>
              </a:ext>
            </a:extLst>
          </p:cNvPr>
          <p:cNvSpPr>
            <a:spLocks noGrp="1"/>
          </p:cNvSpPr>
          <p:nvPr>
            <p:ph type="title"/>
          </p:nvPr>
        </p:nvSpPr>
        <p:spPr>
          <a:xfrm>
            <a:off x="1285240" y="1050595"/>
            <a:ext cx="8074815" cy="1618489"/>
          </a:xfrm>
        </p:spPr>
        <p:txBody>
          <a:bodyPr anchor="ctr">
            <a:normAutofit fontScale="90000"/>
          </a:bodyPr>
          <a:lstStyle/>
          <a:p>
            <a:r>
              <a:rPr lang="en-US" sz="7200" dirty="0"/>
              <a:t>ASP.NET 8 security docs</a:t>
            </a:r>
          </a:p>
        </p:txBody>
      </p:sp>
      <p:sp>
        <p:nvSpPr>
          <p:cNvPr id="3" name="Content Placeholder 2">
            <a:extLst>
              <a:ext uri="{FF2B5EF4-FFF2-40B4-BE49-F238E27FC236}">
                <a16:creationId xmlns:a16="http://schemas.microsoft.com/office/drawing/2014/main" id="{CA077B29-22F1-DFDE-6F34-7379A32CDE9A}"/>
              </a:ext>
            </a:extLst>
          </p:cNvPr>
          <p:cNvSpPr>
            <a:spLocks noGrp="1"/>
          </p:cNvSpPr>
          <p:nvPr>
            <p:ph idx="1"/>
          </p:nvPr>
        </p:nvSpPr>
        <p:spPr>
          <a:xfrm>
            <a:off x="1285240" y="2969469"/>
            <a:ext cx="8074815" cy="2800395"/>
          </a:xfrm>
        </p:spPr>
        <p:txBody>
          <a:bodyPr anchor="t">
            <a:normAutofit/>
          </a:bodyPr>
          <a:lstStyle/>
          <a:p>
            <a:r>
              <a:rPr lang="en-US" sz="2400" dirty="0"/>
              <a:t>New docs in the making, looking good already</a:t>
            </a:r>
          </a:p>
          <a:p>
            <a:r>
              <a:rPr lang="en-US" sz="2400" dirty="0"/>
              <a:t>Feedback is wanted, get involved</a:t>
            </a:r>
          </a:p>
          <a:p>
            <a:r>
              <a:rPr lang="en-US" sz="2400" dirty="0"/>
              <a:t>Decision flow chart</a:t>
            </a:r>
          </a:p>
          <a:p>
            <a:endParaRPr lang="en-US" sz="2400" dirty="0"/>
          </a:p>
        </p:txBody>
      </p:sp>
    </p:spTree>
    <p:extLst>
      <p:ext uri="{BB962C8B-B14F-4D97-AF65-F5344CB8AC3E}">
        <p14:creationId xmlns:p14="http://schemas.microsoft.com/office/powerpoint/2010/main" val="421122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B8600-34B6-CF01-BB8F-DB3BF0FFC0C0}"/>
              </a:ext>
            </a:extLst>
          </p:cNvPr>
          <p:cNvSpPr>
            <a:spLocks noGrp="1"/>
          </p:cNvSpPr>
          <p:nvPr>
            <p:ph type="title"/>
          </p:nvPr>
        </p:nvSpPr>
        <p:spPr>
          <a:xfrm>
            <a:off x="1285240" y="1050595"/>
            <a:ext cx="8074815" cy="1618489"/>
          </a:xfrm>
        </p:spPr>
        <p:txBody>
          <a:bodyPr anchor="ctr">
            <a:normAutofit/>
          </a:bodyPr>
          <a:lstStyle/>
          <a:p>
            <a:r>
              <a:rPr lang="en-US" sz="6100"/>
              <a:t>.NET YARP reverse proxy</a:t>
            </a:r>
          </a:p>
        </p:txBody>
      </p:sp>
      <p:sp>
        <p:nvSpPr>
          <p:cNvPr id="3" name="Content Placeholder 2">
            <a:extLst>
              <a:ext uri="{FF2B5EF4-FFF2-40B4-BE49-F238E27FC236}">
                <a16:creationId xmlns:a16="http://schemas.microsoft.com/office/drawing/2014/main" id="{2B0C3969-0773-3005-14E3-D1F4AC22AD47}"/>
              </a:ext>
            </a:extLst>
          </p:cNvPr>
          <p:cNvSpPr>
            <a:spLocks noGrp="1"/>
          </p:cNvSpPr>
          <p:nvPr>
            <p:ph idx="1"/>
          </p:nvPr>
        </p:nvSpPr>
        <p:spPr>
          <a:xfrm>
            <a:off x="1285240" y="2969469"/>
            <a:ext cx="8074815" cy="2800395"/>
          </a:xfrm>
        </p:spPr>
        <p:txBody>
          <a:bodyPr anchor="t">
            <a:normAutofit/>
          </a:bodyPr>
          <a:lstStyle/>
          <a:p>
            <a:r>
              <a:rPr lang="en-US" sz="2400"/>
              <a:t>Isolate your legacy solutions</a:t>
            </a:r>
          </a:p>
          <a:p>
            <a:r>
              <a:rPr lang="en-US" sz="2400"/>
              <a:t>Great solution for implementing app moderization </a:t>
            </a:r>
          </a:p>
          <a:p>
            <a:r>
              <a:rPr lang="en-US" sz="2400"/>
              <a:t>Downstream APIs</a:t>
            </a:r>
          </a:p>
          <a:p>
            <a:r>
              <a:rPr lang="en-US" sz="2400"/>
              <a:t>Just awesome in so many ways </a:t>
            </a:r>
            <a:r>
              <a:rPr lang="en-US" sz="2400">
                <a:sym typeface="Wingdings" panose="05000000000000000000" pitchFamily="2" charset="2"/>
              </a:rPr>
              <a:t></a:t>
            </a:r>
          </a:p>
          <a:p>
            <a:endParaRPr lang="en-US" sz="2400">
              <a:sym typeface="Wingdings" panose="05000000000000000000" pitchFamily="2" charset="2"/>
            </a:endParaRPr>
          </a:p>
          <a:p>
            <a:endParaRPr lang="en-US" sz="2400"/>
          </a:p>
        </p:txBody>
      </p:sp>
    </p:spTree>
    <p:extLst>
      <p:ext uri="{BB962C8B-B14F-4D97-AF65-F5344CB8AC3E}">
        <p14:creationId xmlns:p14="http://schemas.microsoft.com/office/powerpoint/2010/main" val="1682871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 Home">
            <a:extLst>
              <a:ext uri="{FF2B5EF4-FFF2-40B4-BE49-F238E27FC236}">
                <a16:creationId xmlns:a16="http://schemas.microsoft.com/office/drawing/2014/main" id="{93083772-3490-4DCB-84CD-CF50BB6A7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370056"/>
            <a:ext cx="5294716" cy="21178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E0AE155-6200-442F-94CA-973F13A87E64}"/>
              </a:ext>
            </a:extLst>
          </p:cNvPr>
          <p:cNvPicPr>
            <a:picLocks noChangeAspect="1"/>
          </p:cNvPicPr>
          <p:nvPr/>
        </p:nvPicPr>
        <p:blipFill>
          <a:blip r:embed="rId3"/>
          <a:stretch>
            <a:fillRect/>
          </a:stretch>
        </p:blipFill>
        <p:spPr>
          <a:xfrm>
            <a:off x="6253817" y="768339"/>
            <a:ext cx="5294715" cy="5321321"/>
          </a:xfrm>
          <a:prstGeom prst="rect">
            <a:avLst/>
          </a:prstGeom>
        </p:spPr>
      </p:pic>
    </p:spTree>
    <p:extLst>
      <p:ext uri="{BB962C8B-B14F-4D97-AF65-F5344CB8AC3E}">
        <p14:creationId xmlns:p14="http://schemas.microsoft.com/office/powerpoint/2010/main" val="309487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55050-5458-AFE5-4D1D-EF9283F01F5D}"/>
              </a:ext>
            </a:extLst>
          </p:cNvPr>
          <p:cNvSpPr>
            <a:spLocks noGrp="1"/>
          </p:cNvSpPr>
          <p:nvPr>
            <p:ph type="title"/>
          </p:nvPr>
        </p:nvSpPr>
        <p:spPr>
          <a:xfrm>
            <a:off x="1028700" y="1967266"/>
            <a:ext cx="2628900" cy="2547257"/>
          </a:xfrm>
          <a:noFill/>
        </p:spPr>
        <p:txBody>
          <a:bodyPr vert="horz" lIns="91440" tIns="45720" rIns="91440" bIns="45720" rtlCol="0" anchor="ctr">
            <a:noAutofit/>
          </a:bodyPr>
          <a:lstStyle/>
          <a:p>
            <a:pPr algn="ctr"/>
            <a:r>
              <a:rPr lang="en-US" sz="3600" b="0" i="0" dirty="0">
                <a:solidFill>
                  <a:schemeClr val="bg1"/>
                </a:solidFill>
                <a:effectLst/>
                <a:latin typeface="system-ui"/>
              </a:rPr>
              <a:t>OAuth 2.0 for Browser-Based Apps</a:t>
            </a:r>
            <a:br>
              <a:rPr lang="en-US" sz="3600" b="0" i="0" dirty="0">
                <a:solidFill>
                  <a:schemeClr val="bg1"/>
                </a:solidFill>
                <a:effectLst/>
                <a:latin typeface="system-ui"/>
              </a:rPr>
            </a:br>
            <a:endParaRPr lang="en-US" sz="3600" b="1" i="0" kern="1200" dirty="0">
              <a:solidFill>
                <a:schemeClr val="bg1"/>
              </a:solidFill>
              <a:effectLst/>
              <a:latin typeface="+mj-lt"/>
              <a:ea typeface="+mj-ea"/>
              <a:cs typeface="+mj-cs"/>
            </a:endParaRPr>
          </a:p>
        </p:txBody>
      </p:sp>
      <p:sp>
        <p:nvSpPr>
          <p:cNvPr id="9" name="TextBox 8">
            <a:extLst>
              <a:ext uri="{FF2B5EF4-FFF2-40B4-BE49-F238E27FC236}">
                <a16:creationId xmlns:a16="http://schemas.microsoft.com/office/drawing/2014/main" id="{61D3C65B-EC82-5E66-488B-200633B72BAA}"/>
              </a:ext>
            </a:extLst>
          </p:cNvPr>
          <p:cNvSpPr txBox="1"/>
          <p:nvPr/>
        </p:nvSpPr>
        <p:spPr>
          <a:xfrm>
            <a:off x="717421" y="5920934"/>
            <a:ext cx="7039427" cy="369332"/>
          </a:xfrm>
          <a:prstGeom prst="rect">
            <a:avLst/>
          </a:prstGeom>
          <a:noFill/>
        </p:spPr>
        <p:txBody>
          <a:bodyPr wrap="square">
            <a:spAutoFit/>
          </a:bodyPr>
          <a:lstStyle/>
          <a:p>
            <a:r>
              <a:rPr lang="en-US" dirty="0"/>
              <a:t>https://datatracker.ietf.org/doc/draft-ietf-oauth-browser-based-apps/</a:t>
            </a:r>
          </a:p>
        </p:txBody>
      </p:sp>
      <p:pic>
        <p:nvPicPr>
          <p:cNvPr id="13" name="Picture 12">
            <a:extLst>
              <a:ext uri="{FF2B5EF4-FFF2-40B4-BE49-F238E27FC236}">
                <a16:creationId xmlns:a16="http://schemas.microsoft.com/office/drawing/2014/main" id="{1101FB5E-3B03-545A-EE1C-ADD2A80EAEA7}"/>
              </a:ext>
            </a:extLst>
          </p:cNvPr>
          <p:cNvPicPr>
            <a:picLocks noChangeAspect="1"/>
          </p:cNvPicPr>
          <p:nvPr/>
        </p:nvPicPr>
        <p:blipFill>
          <a:blip r:embed="rId2"/>
          <a:stretch>
            <a:fillRect/>
          </a:stretch>
        </p:blipFill>
        <p:spPr>
          <a:xfrm>
            <a:off x="4836936" y="1049739"/>
            <a:ext cx="7135017" cy="4382309"/>
          </a:xfrm>
          <a:prstGeom prst="rect">
            <a:avLst/>
          </a:prstGeom>
        </p:spPr>
      </p:pic>
    </p:spTree>
    <p:extLst>
      <p:ext uri="{BB962C8B-B14F-4D97-AF65-F5344CB8AC3E}">
        <p14:creationId xmlns:p14="http://schemas.microsoft.com/office/powerpoint/2010/main" val="2342931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2b85b05-d019-4a7e-ae7d-804783b7a8f4}" enabled="1" method="Standard" siteId="{a6bbab92-053e-490b-bd7e-5cd03763b746}" contentBits="0" removed="0"/>
</clbl:labelList>
</file>

<file path=docProps/app.xml><?xml version="1.0" encoding="utf-8"?>
<Properties xmlns="http://schemas.openxmlformats.org/officeDocument/2006/extended-properties" xmlns:vt="http://schemas.openxmlformats.org/officeDocument/2006/docPropsVTypes">
  <Template/>
  <TotalTime>0</TotalTime>
  <Words>1155</Words>
  <Application>Microsoft Office PowerPoint</Application>
  <PresentationFormat>Widescreen</PresentationFormat>
  <Paragraphs>193</Paragraphs>
  <Slides>40</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-apple-system</vt:lpstr>
      <vt:lpstr>Arial</vt:lpstr>
      <vt:lpstr>Calibri</vt:lpstr>
      <vt:lpstr>Calibri Light</vt:lpstr>
      <vt:lpstr>DDG_ProximaNova</vt:lpstr>
      <vt:lpstr>system-ui</vt:lpstr>
      <vt:lpstr>Office Theme</vt:lpstr>
      <vt:lpstr>Office</vt:lpstr>
      <vt:lpstr>THE STATE OF THE .NET AUTH, CLOUD SECURITY</vt:lpstr>
      <vt:lpstr>PowerPoint Presentation</vt:lpstr>
      <vt:lpstr>.NET 7 &amp; .NET 8</vt:lpstr>
      <vt:lpstr>.NET 8 templates, solutions</vt:lpstr>
      <vt:lpstr>ASP.NET Core Identity APIs</vt:lpstr>
      <vt:lpstr>ASP.NET 8 security docs</vt:lpstr>
      <vt:lpstr>.NET YARP reverse proxy</vt:lpstr>
      <vt:lpstr>PowerPoint Presentation</vt:lpstr>
      <vt:lpstr>OAuth 2.0 for Browser-Based Apps </vt:lpstr>
      <vt:lpstr>Backend for frontend security</vt:lpstr>
      <vt:lpstr>BFF with reverse proxy</vt:lpstr>
      <vt:lpstr>OAuth 2.0 Demonstrating Proof-of-Possession at the Application Layer (DPoP)</vt:lpstr>
      <vt:lpstr>PowerPoint Presentation</vt:lpstr>
      <vt:lpstr>Cross Device authentication</vt:lpstr>
      <vt:lpstr>Cross-Device Flows: Security Best Current Practice</vt:lpstr>
      <vt:lpstr>Cross Device authentication</vt:lpstr>
      <vt:lpstr> passkeys, FIDO2   Move away from Authenticators and SMS </vt:lpstr>
      <vt:lpstr>FIDO2</vt:lpstr>
      <vt:lpstr>FIDO2, passkeys are awesome</vt:lpstr>
      <vt:lpstr>https://github.com/YubicoLabs/java-webauthn-passwordless-workshop</vt:lpstr>
      <vt:lpstr>PowerPoint Presentation</vt:lpstr>
      <vt:lpstr> Self Sovereign Identity  </vt:lpstr>
      <vt:lpstr>What is a digital identity?</vt:lpstr>
      <vt:lpstr>PowerPoint Presentation</vt:lpstr>
      <vt:lpstr>PowerPoint Presentation</vt:lpstr>
      <vt:lpstr>Self Sovereign Identity is NOT a good solution for authentication </vt:lpstr>
      <vt:lpstr>Cross device authentication that starts from a QR Code is UNSECURE </vt:lpstr>
      <vt:lpstr> Some best practices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of 50 people focused on developing business solutions  Security workshops, security consulting, DevOps Security  Focus on hand crafted solutions generating business value   .NET, Azure, App security, React, Blazor, Angular, Power Apps, Power BI &amp; data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Security</dc:title>
  <dc:creator>Bowden Damien</dc:creator>
  <cp:lastModifiedBy>Damien Bowden</cp:lastModifiedBy>
  <cp:revision>327</cp:revision>
  <dcterms:created xsi:type="dcterms:W3CDTF">2020-12-03T10:57:16Z</dcterms:created>
  <dcterms:modified xsi:type="dcterms:W3CDTF">2023-08-29T09:30:11Z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b85b05-d019-4a7e-ae7d-804783b7a8f4_Enabled">
    <vt:lpwstr>true</vt:lpwstr>
  </property>
  <property fmtid="{D5CDD505-2E9C-101B-9397-08002B2CF9AE}" pid="3" name="MSIP_Label_02b85b05-d019-4a7e-ae7d-804783b7a8f4_SetDate">
    <vt:lpwstr>2021-06-16T18:38:26Z</vt:lpwstr>
  </property>
  <property fmtid="{D5CDD505-2E9C-101B-9397-08002B2CF9AE}" pid="4" name="MSIP_Label_02b85b05-d019-4a7e-ae7d-804783b7a8f4_Method">
    <vt:lpwstr>Standard</vt:lpwstr>
  </property>
  <property fmtid="{D5CDD505-2E9C-101B-9397-08002B2CF9AE}" pid="5" name="MSIP_Label_02b85b05-d019-4a7e-ae7d-804783b7a8f4_Name">
    <vt:lpwstr>Internal</vt:lpwstr>
  </property>
  <property fmtid="{D5CDD505-2E9C-101B-9397-08002B2CF9AE}" pid="6" name="MSIP_Label_02b85b05-d019-4a7e-ae7d-804783b7a8f4_SiteId">
    <vt:lpwstr>a6bbab92-053e-490b-bd7e-5cd03763b746</vt:lpwstr>
  </property>
  <property fmtid="{D5CDD505-2E9C-101B-9397-08002B2CF9AE}" pid="7" name="MSIP_Label_02b85b05-d019-4a7e-ae7d-804783b7a8f4_ActionId">
    <vt:lpwstr>065c8f88-3a8e-4e47-a2b3-b8413b7a2fb4</vt:lpwstr>
  </property>
  <property fmtid="{D5CDD505-2E9C-101B-9397-08002B2CF9AE}" pid="8" name="MSIP_Label_02b85b05-d019-4a7e-ae7d-804783b7a8f4_ContentBits">
    <vt:lpwstr>0</vt:lpwstr>
  </property>
</Properties>
</file>